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283" r:id="rId2"/>
    <p:sldId id="284" r:id="rId3"/>
    <p:sldId id="338" r:id="rId4"/>
    <p:sldId id="339" r:id="rId5"/>
    <p:sldId id="340" r:id="rId6"/>
    <p:sldId id="341" r:id="rId7"/>
    <p:sldId id="342" r:id="rId8"/>
    <p:sldId id="343" r:id="rId9"/>
    <p:sldId id="344" r:id="rId10"/>
    <p:sldId id="345" r:id="rId11"/>
    <p:sldId id="346" r:id="rId12"/>
    <p:sldId id="347" r:id="rId13"/>
    <p:sldId id="393" r:id="rId14"/>
    <p:sldId id="394" r:id="rId15"/>
    <p:sldId id="395" r:id="rId16"/>
    <p:sldId id="399" r:id="rId17"/>
    <p:sldId id="400" r:id="rId18"/>
    <p:sldId id="401" r:id="rId19"/>
    <p:sldId id="402" r:id="rId20"/>
    <p:sldId id="403" r:id="rId21"/>
    <p:sldId id="404" r:id="rId22"/>
    <p:sldId id="405" r:id="rId23"/>
    <p:sldId id="406" r:id="rId24"/>
    <p:sldId id="407" r:id="rId25"/>
    <p:sldId id="408" r:id="rId26"/>
    <p:sldId id="409" r:id="rId27"/>
    <p:sldId id="410" r:id="rId28"/>
    <p:sldId id="411" r:id="rId29"/>
    <p:sldId id="412" r:id="rId30"/>
    <p:sldId id="413" r:id="rId31"/>
    <p:sldId id="414" r:id="rId32"/>
    <p:sldId id="415" r:id="rId33"/>
    <p:sldId id="416" r:id="rId34"/>
    <p:sldId id="417" r:id="rId35"/>
    <p:sldId id="418" r:id="rId36"/>
    <p:sldId id="419" r:id="rId37"/>
    <p:sldId id="420" r:id="rId38"/>
    <p:sldId id="421" r:id="rId39"/>
    <p:sldId id="422" r:id="rId40"/>
    <p:sldId id="423" r:id="rId41"/>
    <p:sldId id="424" r:id="rId42"/>
    <p:sldId id="425" r:id="rId43"/>
    <p:sldId id="426" r:id="rId44"/>
    <p:sldId id="427" r:id="rId45"/>
    <p:sldId id="428" r:id="rId46"/>
    <p:sldId id="429" r:id="rId47"/>
    <p:sldId id="430" r:id="rId48"/>
    <p:sldId id="431" r:id="rId49"/>
    <p:sldId id="432" r:id="rId50"/>
    <p:sldId id="433" r:id="rId51"/>
    <p:sldId id="434" r:id="rId52"/>
    <p:sldId id="435" r:id="rId53"/>
    <p:sldId id="436" r:id="rId54"/>
    <p:sldId id="437" r:id="rId55"/>
    <p:sldId id="438" r:id="rId56"/>
    <p:sldId id="439" r:id="rId57"/>
    <p:sldId id="440" r:id="rId58"/>
    <p:sldId id="441" r:id="rId59"/>
    <p:sldId id="442" r:id="rId60"/>
    <p:sldId id="443" r:id="rId61"/>
    <p:sldId id="480" r:id="rId62"/>
    <p:sldId id="444" r:id="rId63"/>
    <p:sldId id="445" r:id="rId64"/>
    <p:sldId id="446" r:id="rId65"/>
    <p:sldId id="447" r:id="rId66"/>
    <p:sldId id="448" r:id="rId67"/>
    <p:sldId id="449" r:id="rId68"/>
    <p:sldId id="450" r:id="rId69"/>
    <p:sldId id="451" r:id="rId70"/>
    <p:sldId id="452" r:id="rId71"/>
    <p:sldId id="453" r:id="rId72"/>
    <p:sldId id="454" r:id="rId73"/>
    <p:sldId id="455" r:id="rId74"/>
    <p:sldId id="456" r:id="rId75"/>
    <p:sldId id="457" r:id="rId76"/>
    <p:sldId id="458" r:id="rId77"/>
    <p:sldId id="459" r:id="rId78"/>
    <p:sldId id="460" r:id="rId79"/>
    <p:sldId id="461" r:id="rId80"/>
    <p:sldId id="462" r:id="rId81"/>
    <p:sldId id="463" r:id="rId82"/>
    <p:sldId id="464" r:id="rId83"/>
    <p:sldId id="465" r:id="rId84"/>
    <p:sldId id="466" r:id="rId85"/>
    <p:sldId id="467" r:id="rId86"/>
    <p:sldId id="468" r:id="rId87"/>
    <p:sldId id="469" r:id="rId88"/>
    <p:sldId id="470" r:id="rId89"/>
    <p:sldId id="471" r:id="rId90"/>
    <p:sldId id="472" r:id="rId91"/>
    <p:sldId id="473" r:id="rId92"/>
    <p:sldId id="474" r:id="rId93"/>
    <p:sldId id="475" r:id="rId94"/>
    <p:sldId id="476" r:id="rId95"/>
    <p:sldId id="477" r:id="rId96"/>
    <p:sldId id="478" r:id="rId97"/>
    <p:sldId id="479" r:id="rId98"/>
    <p:sldId id="481" r:id="rId99"/>
    <p:sldId id="482" r:id="rId100"/>
    <p:sldId id="483" r:id="rId101"/>
    <p:sldId id="484" r:id="rId102"/>
    <p:sldId id="485" r:id="rId103"/>
    <p:sldId id="486" r:id="rId104"/>
    <p:sldId id="487" r:id="rId105"/>
    <p:sldId id="488" r:id="rId106"/>
    <p:sldId id="489"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50" autoAdjust="0"/>
    <p:restoredTop sz="94660"/>
  </p:normalViewPr>
  <p:slideViewPr>
    <p:cSldViewPr snapToGrid="0">
      <p:cViewPr varScale="1">
        <p:scale>
          <a:sx n="90" d="100"/>
          <a:sy n="90" d="100"/>
        </p:scale>
        <p:origin x="96" y="348"/>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81F4FA-816F-457E-977F-035DBF0584E8}" type="datetimeFigureOut">
              <a:rPr lang="en-US" smtClean="0"/>
              <a:t>5/13/2018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3A9EE9-FCD0-43C0-94D7-C3EBD2EC3B1E}" type="slidenum">
              <a:rPr lang="en-US" smtClean="0"/>
              <a:t>‹#›</a:t>
            </a:fld>
            <a:endParaRPr lang="en-US"/>
          </a:p>
        </p:txBody>
      </p:sp>
    </p:spTree>
    <p:extLst>
      <p:ext uri="{BB962C8B-B14F-4D97-AF65-F5344CB8AC3E}">
        <p14:creationId xmlns:p14="http://schemas.microsoft.com/office/powerpoint/2010/main" val="412960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9A9E0A07-957B-4369-878A-D21EA3A024C9}" type="slidenum">
              <a:rPr lang="en-US" altLang="en-US"/>
              <a:pPr eaLnBrk="1" hangingPunct="1">
                <a:spcBef>
                  <a:spcPct val="0"/>
                </a:spcBef>
              </a:pPr>
              <a:t>4</a:t>
            </a:fld>
            <a:endParaRPr lang="en-US" altLang="en-US"/>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685800" y="4325938"/>
            <a:ext cx="5486400" cy="4098925"/>
          </a:xfrm>
          <a:noFill/>
        </p:spPr>
        <p:txBody>
          <a:bodyPr/>
          <a:lstStyle/>
          <a:p>
            <a:r>
              <a:rPr lang="en-US" altLang="en-US" smtClean="0"/>
              <a:t>Moreno claimed authorship of the idea; citing no real inspiration other than his own creativity.  But graph theory has been going since 1740s, kinship diagrams since at least the 1870s, org charts from the 1920s, etc.  So he’s not operating in a vacuum.</a:t>
            </a:r>
          </a:p>
          <a:p>
            <a:endParaRPr lang="en-US" altLang="en-US" smtClean="0"/>
          </a:p>
        </p:txBody>
      </p:sp>
    </p:spTree>
    <p:extLst>
      <p:ext uri="{BB962C8B-B14F-4D97-AF65-F5344CB8AC3E}">
        <p14:creationId xmlns:p14="http://schemas.microsoft.com/office/powerpoint/2010/main" val="91698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2EA6C457-7DDE-4111-98FA-6AE22CC60FDE}" type="slidenum">
              <a:rPr lang="en-US" altLang="en-US"/>
              <a:pPr eaLnBrk="1" hangingPunct="1">
                <a:spcBef>
                  <a:spcPct val="0"/>
                </a:spcBef>
              </a:pPr>
              <a:t>11</a:t>
            </a:fld>
            <a:endParaRPr lang="en-US" alt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01106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AFCF8B29-728B-4612-805C-E031DCE69EB8}" type="slidenum">
              <a:rPr lang="en-US" altLang="en-US"/>
              <a:pPr eaLnBrk="1" hangingPunct="1">
                <a:spcBef>
                  <a:spcPct val="0"/>
                </a:spcBef>
              </a:pPr>
              <a:t>12</a:t>
            </a:fld>
            <a:endParaRPr lang="en-US" altLang="en-US"/>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968294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56BA23D8-BA5A-48E0-92D8-78CD3A47AD5C}" type="slidenum">
              <a:rPr lang="en-US" altLang="en-US"/>
              <a:pPr eaLnBrk="1" hangingPunct="1">
                <a:spcBef>
                  <a:spcPct val="0"/>
                </a:spcBef>
              </a:pPr>
              <a:t>66</a:t>
            </a:fld>
            <a:endParaRPr lang="en-US" alt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pPr eaLnBrk="1" hangingPunct="1"/>
            <a:r>
              <a:rPr lang="en-US" altLang="en-US" smtClean="0"/>
              <a:t>Consider the following example.  Here we have sampled respondents (red dots) reporting on their interaction with romantic partners.  A classic local network module would ask about their characteristics and behaviors, then attempt to relate those characteristics to ego’s behavior.  All of these sampled nodes have the exact same number of partners.</a:t>
            </a:r>
          </a:p>
        </p:txBody>
      </p:sp>
    </p:spTree>
    <p:extLst>
      <p:ext uri="{BB962C8B-B14F-4D97-AF65-F5344CB8AC3E}">
        <p14:creationId xmlns:p14="http://schemas.microsoft.com/office/powerpoint/2010/main" val="2079512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ABCC0359-83F0-4E9F-9F60-E998973DA899}" type="slidenum">
              <a:rPr lang="en-US" altLang="en-US"/>
              <a:pPr eaLnBrk="1" hangingPunct="1">
                <a:spcBef>
                  <a:spcPct val="0"/>
                </a:spcBef>
              </a:pPr>
              <a:t>67</a:t>
            </a:fld>
            <a:endParaRPr lang="en-US" altLang="en-US"/>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r>
              <a:rPr lang="en-US" altLang="en-US" smtClean="0"/>
              <a:t>But these nodes are situated in dramatically different parts of the real underlying global network.  Here some of them (lower left) are truly local isolates, but most are embedded in a larger network structure.</a:t>
            </a:r>
          </a:p>
          <a:p>
            <a:pPr eaLnBrk="1" hangingPunct="1"/>
            <a:endParaRPr lang="en-US" altLang="en-US" smtClean="0"/>
          </a:p>
          <a:p>
            <a:pPr eaLnBrk="1" hangingPunct="1"/>
            <a:r>
              <a:rPr lang="en-US" altLang="en-US" smtClean="0"/>
              <a:t>These are real data from Add Health, on romantic involvement.</a:t>
            </a:r>
          </a:p>
        </p:txBody>
      </p:sp>
    </p:spTree>
    <p:extLst>
      <p:ext uri="{BB962C8B-B14F-4D97-AF65-F5344CB8AC3E}">
        <p14:creationId xmlns:p14="http://schemas.microsoft.com/office/powerpoint/2010/main" val="4123881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p:spPr>
        <p:txBody>
          <a:bodyPr/>
          <a:lstStyle/>
          <a:p>
            <a:r>
              <a:rPr lang="en-US" altLang="en-US" smtClean="0"/>
              <a:t>"ambulatory care sensitive conditions" (ACSCs). ACSCs are conditions for which good outpatient care can potentially prevent the need for hospitalization, or for which early intervention can prevent complications or more severe disease.  These are conditions for which good primary care may prevent admission.  We used 12 conditions that met the AHRQ definition.</a:t>
            </a:r>
          </a:p>
          <a:p>
            <a:endParaRPr lang="en-US" altLang="en-US" smtClean="0"/>
          </a:p>
          <a:p>
            <a:r>
              <a:rPr lang="en-US" altLang="en-US" smtClean="0"/>
              <a:t>We examined fixed effects for each PPC, controlling for patient and physician characteristics. PPC fixed effects were jointly significant in the model at </a:t>
            </a:r>
            <a:r>
              <a:rPr lang="en-US" altLang="en-US" i="1" smtClean="0"/>
              <a:t>P </a:t>
            </a:r>
            <a:r>
              <a:rPr lang="en-US" altLang="en-US" smtClean="0"/>
              <a:t>&lt; 0.01, suggesting that PPCs are associated with ACSA rates. The differences in performance were substantial. For example, compared to a mean number of ACSAs of 0.060 per beneficiary per year for all PPCs, the PPC at the 25th percentile of ACSA rates had 0.050 ACSAs per beneficiary, whereas the PPC at the 75</a:t>
            </a:r>
            <a:r>
              <a:rPr lang="en-US" altLang="en-US" baseline="30000" smtClean="0"/>
              <a:t>th</a:t>
            </a:r>
            <a:r>
              <a:rPr lang="en-US" altLang="en-US" smtClean="0"/>
              <a:t> percentile had a 46% higher ACSA rate—0.073 per beneficiary</a:t>
            </a:r>
          </a:p>
          <a:p>
            <a:r>
              <a:rPr lang="en-US" altLang="en-US" smtClean="0"/>
              <a:t>(data not shown).</a:t>
            </a:r>
          </a:p>
          <a:p>
            <a:endParaRPr lang="en-US" altLang="en-US" smtClean="0"/>
          </a:p>
          <a:p>
            <a:r>
              <a:rPr lang="en-US" altLang="en-US" smtClean="0"/>
              <a:t>On average, ACSA rates differed by 36% between PPCs that admit to </a:t>
            </a:r>
            <a:r>
              <a:rPr lang="en-US" altLang="en-US" i="1" smtClean="0"/>
              <a:t>the same hospital.</a:t>
            </a:r>
          </a:p>
          <a:p>
            <a:endParaRPr lang="en-US" altLang="en-US" smtClean="0"/>
          </a:p>
          <a:p>
            <a:endParaRPr lang="en-US" altLang="en-US" smtClean="0"/>
          </a:p>
        </p:txBody>
      </p:sp>
      <p:sp>
        <p:nvSpPr>
          <p:cNvPr id="162820" name="Slide Number Placeholder 3"/>
          <p:cNvSpPr>
            <a:spLocks noGrp="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EED5B7CB-8413-422D-9872-457949CB1DCB}" type="slidenum">
              <a:rPr lang="en-US" altLang="en-US"/>
              <a:pPr eaLnBrk="1" hangingPunct="1">
                <a:spcBef>
                  <a:spcPct val="0"/>
                </a:spcBef>
              </a:pPr>
              <a:t>85</a:t>
            </a:fld>
            <a:endParaRPr lang="en-US" altLang="en-US"/>
          </a:p>
        </p:txBody>
      </p:sp>
    </p:spTree>
    <p:extLst>
      <p:ext uri="{BB962C8B-B14F-4D97-AF65-F5344CB8AC3E}">
        <p14:creationId xmlns:p14="http://schemas.microsoft.com/office/powerpoint/2010/main" val="1980562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CB3F1D41-1C33-4687-93CA-33D256B69A14}" type="slidenum">
              <a:rPr lang="en-US" altLang="en-US"/>
              <a:pPr eaLnBrk="1" hangingPunct="1">
                <a:spcBef>
                  <a:spcPct val="0"/>
                </a:spcBef>
              </a:pPr>
              <a:t>89</a:t>
            </a:fld>
            <a:endParaRPr lang="en-US" altLang="en-US"/>
          </a:p>
        </p:txBody>
      </p:sp>
      <p:sp>
        <p:nvSpPr>
          <p:cNvPr id="163843" name="Rectangle 2"/>
          <p:cNvSpPr>
            <a:spLocks noGrp="1" noRot="1" noChangeAspect="1" noChangeArrowheads="1" noTextEdit="1"/>
          </p:cNvSpPr>
          <p:nvPr>
            <p:ph type="sldImg"/>
          </p:nvPr>
        </p:nvSpPr>
        <p:spPr>
          <a:xfrm>
            <a:off x="1152525" y="682625"/>
            <a:ext cx="4552950" cy="3414713"/>
          </a:xfrm>
          <a:ln/>
        </p:spPr>
      </p:sp>
      <p:sp>
        <p:nvSpPr>
          <p:cNvPr id="163844" name="Rectangle 3"/>
          <p:cNvSpPr>
            <a:spLocks noGrp="1" noChangeArrowheads="1"/>
          </p:cNvSpPr>
          <p:nvPr>
            <p:ph type="body" idx="1"/>
          </p:nvPr>
        </p:nvSpPr>
        <p:spPr>
          <a:xfrm>
            <a:off x="914400" y="4325938"/>
            <a:ext cx="5029200" cy="4098925"/>
          </a:xfrm>
          <a:noFill/>
        </p:spPr>
        <p:txBody>
          <a:bodyPr/>
          <a:lstStyle/>
          <a:p>
            <a:pPr eaLnBrk="1" hangingPunct="1"/>
            <a:r>
              <a:rPr lang="en-US" altLang="en-US" smtClean="0"/>
              <a:t>Notice that the adjacency list states that a is tied to b and b is tied to a and c.  The arc list merely lists all of the tied nodes or relationships.</a:t>
            </a:r>
          </a:p>
        </p:txBody>
      </p:sp>
    </p:spTree>
    <p:extLst>
      <p:ext uri="{BB962C8B-B14F-4D97-AF65-F5344CB8AC3E}">
        <p14:creationId xmlns:p14="http://schemas.microsoft.com/office/powerpoint/2010/main" val="62917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311AC8EA-91F6-4BCE-9875-198320436B95}" type="slidenum">
              <a:rPr lang="en-US" altLang="en-US"/>
              <a:pPr eaLnBrk="1" hangingPunct="1">
                <a:spcBef>
                  <a:spcPct val="0"/>
                </a:spcBef>
              </a:pPr>
              <a:t>90</a:t>
            </a:fld>
            <a:endParaRPr lang="en-US" altLang="en-US"/>
          </a:p>
        </p:txBody>
      </p:sp>
      <p:sp>
        <p:nvSpPr>
          <p:cNvPr id="164867" name="Rectangle 2"/>
          <p:cNvSpPr>
            <a:spLocks noGrp="1" noRot="1" noChangeAspect="1" noChangeArrowheads="1" noTextEdit="1"/>
          </p:cNvSpPr>
          <p:nvPr>
            <p:ph type="sldImg"/>
          </p:nvPr>
        </p:nvSpPr>
        <p:spPr>
          <a:xfrm>
            <a:off x="1152525" y="682625"/>
            <a:ext cx="4552950" cy="3414713"/>
          </a:xfrm>
          <a:ln/>
        </p:spPr>
      </p:sp>
      <p:sp>
        <p:nvSpPr>
          <p:cNvPr id="164868" name="Rectangle 3"/>
          <p:cNvSpPr>
            <a:spLocks noGrp="1" noChangeArrowheads="1"/>
          </p:cNvSpPr>
          <p:nvPr>
            <p:ph type="body" idx="1"/>
          </p:nvPr>
        </p:nvSpPr>
        <p:spPr>
          <a:xfrm>
            <a:off x="914400" y="4325938"/>
            <a:ext cx="5029200" cy="4098925"/>
          </a:xfrm>
          <a:noFill/>
        </p:spPr>
        <p:txBody>
          <a:bodyPr/>
          <a:lstStyle/>
          <a:p>
            <a:pPr eaLnBrk="1" hangingPunct="1"/>
            <a:r>
              <a:rPr lang="en-US" altLang="en-US" smtClean="0"/>
              <a:t>Notice that the adjacency list states that a is tied to b and b is tied to a and c.  The arc list merely lists all of the tied nodes or relationships.</a:t>
            </a:r>
          </a:p>
        </p:txBody>
      </p:sp>
    </p:spTree>
    <p:extLst>
      <p:ext uri="{BB962C8B-B14F-4D97-AF65-F5344CB8AC3E}">
        <p14:creationId xmlns:p14="http://schemas.microsoft.com/office/powerpoint/2010/main" val="310468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92B28605-9A0A-41D3-AEFE-358B2D531B1F}" type="datetimeFigureOut">
              <a:rPr lang="en-US" smtClean="0"/>
              <a:t>5/13/2018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6B7FE032-F80D-4D79-BEA9-02D46BF2D53E}" type="slidenum">
              <a:rPr lang="en-US" smtClean="0"/>
              <a:t>‹#›</a:t>
            </a:fld>
            <a:endParaRPr lang="en-US"/>
          </a:p>
        </p:txBody>
      </p:sp>
    </p:spTree>
    <p:extLst>
      <p:ext uri="{BB962C8B-B14F-4D97-AF65-F5344CB8AC3E}">
        <p14:creationId xmlns:p14="http://schemas.microsoft.com/office/powerpoint/2010/main" val="727468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92B28605-9A0A-41D3-AEFE-358B2D531B1F}" type="datetimeFigureOut">
              <a:rPr lang="en-US" smtClean="0"/>
              <a:t>5/13/2018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6B7FE032-F80D-4D79-BEA9-02D46BF2D53E}" type="slidenum">
              <a:rPr lang="en-US" smtClean="0"/>
              <a:t>‹#›</a:t>
            </a:fld>
            <a:endParaRPr lang="en-US"/>
          </a:p>
        </p:txBody>
      </p:sp>
    </p:spTree>
    <p:extLst>
      <p:ext uri="{BB962C8B-B14F-4D97-AF65-F5344CB8AC3E}">
        <p14:creationId xmlns:p14="http://schemas.microsoft.com/office/powerpoint/2010/main" val="314481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92B28605-9A0A-41D3-AEFE-358B2D531B1F}" type="datetimeFigureOut">
              <a:rPr lang="en-US" smtClean="0"/>
              <a:t>5/13/2018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6B7FE032-F80D-4D79-BEA9-02D46BF2D53E}" type="slidenum">
              <a:rPr lang="en-US" smtClean="0"/>
              <a:t>‹#›</a:t>
            </a:fld>
            <a:endParaRPr lang="en-US"/>
          </a:p>
        </p:txBody>
      </p:sp>
    </p:spTree>
    <p:extLst>
      <p:ext uri="{BB962C8B-B14F-4D97-AF65-F5344CB8AC3E}">
        <p14:creationId xmlns:p14="http://schemas.microsoft.com/office/powerpoint/2010/main" val="333619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92B28605-9A0A-41D3-AEFE-358B2D531B1F}" type="datetimeFigureOut">
              <a:rPr lang="en-US" smtClean="0"/>
              <a:t>5/13/2018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6B7FE032-F80D-4D79-BEA9-02D46BF2D53E}" type="slidenum">
              <a:rPr lang="en-US" smtClean="0"/>
              <a:t>‹#›</a:t>
            </a:fld>
            <a:endParaRPr lang="en-US"/>
          </a:p>
        </p:txBody>
      </p:sp>
    </p:spTree>
    <p:extLst>
      <p:ext uri="{BB962C8B-B14F-4D97-AF65-F5344CB8AC3E}">
        <p14:creationId xmlns:p14="http://schemas.microsoft.com/office/powerpoint/2010/main" val="3310504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92B28605-9A0A-41D3-AEFE-358B2D531B1F}" type="datetimeFigureOut">
              <a:rPr lang="en-US" smtClean="0"/>
              <a:t>5/13/2018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6B7FE032-F80D-4D79-BEA9-02D46BF2D53E}" type="slidenum">
              <a:rPr lang="en-US" smtClean="0"/>
              <a:t>‹#›</a:t>
            </a:fld>
            <a:endParaRPr lang="en-US"/>
          </a:p>
        </p:txBody>
      </p:sp>
    </p:spTree>
    <p:extLst>
      <p:ext uri="{BB962C8B-B14F-4D97-AF65-F5344CB8AC3E}">
        <p14:creationId xmlns:p14="http://schemas.microsoft.com/office/powerpoint/2010/main" val="354173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92B28605-9A0A-41D3-AEFE-358B2D531B1F}" type="datetimeFigureOut">
              <a:rPr lang="en-US" smtClean="0"/>
              <a:t>5/13/2018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6B7FE032-F80D-4D79-BEA9-02D46BF2D53E}" type="slidenum">
              <a:rPr lang="en-US" smtClean="0"/>
              <a:t>‹#›</a:t>
            </a:fld>
            <a:endParaRPr lang="en-US"/>
          </a:p>
        </p:txBody>
      </p:sp>
    </p:spTree>
    <p:extLst>
      <p:ext uri="{BB962C8B-B14F-4D97-AF65-F5344CB8AC3E}">
        <p14:creationId xmlns:p14="http://schemas.microsoft.com/office/powerpoint/2010/main" val="329701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92B28605-9A0A-41D3-AEFE-358B2D531B1F}" type="datetimeFigureOut">
              <a:rPr lang="en-US" smtClean="0"/>
              <a:t>5/13/2018</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6B7FE032-F80D-4D79-BEA9-02D46BF2D53E}" type="slidenum">
              <a:rPr lang="en-US" smtClean="0"/>
              <a:t>‹#›</a:t>
            </a:fld>
            <a:endParaRPr lang="en-US"/>
          </a:p>
        </p:txBody>
      </p:sp>
    </p:spTree>
    <p:extLst>
      <p:ext uri="{BB962C8B-B14F-4D97-AF65-F5344CB8AC3E}">
        <p14:creationId xmlns:p14="http://schemas.microsoft.com/office/powerpoint/2010/main" val="93383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92B28605-9A0A-41D3-AEFE-358B2D531B1F}" type="datetimeFigureOut">
              <a:rPr lang="en-US" smtClean="0"/>
              <a:t>5/13/2018</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6B7FE032-F80D-4D79-BEA9-02D46BF2D53E}" type="slidenum">
              <a:rPr lang="en-US" smtClean="0"/>
              <a:t>‹#›</a:t>
            </a:fld>
            <a:endParaRPr lang="en-US"/>
          </a:p>
        </p:txBody>
      </p:sp>
    </p:spTree>
    <p:extLst>
      <p:ext uri="{BB962C8B-B14F-4D97-AF65-F5344CB8AC3E}">
        <p14:creationId xmlns:p14="http://schemas.microsoft.com/office/powerpoint/2010/main" val="118037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92B28605-9A0A-41D3-AEFE-358B2D531B1F}" type="datetimeFigureOut">
              <a:rPr lang="en-US" smtClean="0"/>
              <a:t>5/13/2018</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6B7FE032-F80D-4D79-BEA9-02D46BF2D53E}" type="slidenum">
              <a:rPr lang="en-US" smtClean="0"/>
              <a:t>‹#›</a:t>
            </a:fld>
            <a:endParaRPr lang="en-US"/>
          </a:p>
        </p:txBody>
      </p:sp>
    </p:spTree>
    <p:extLst>
      <p:ext uri="{BB962C8B-B14F-4D97-AF65-F5344CB8AC3E}">
        <p14:creationId xmlns:p14="http://schemas.microsoft.com/office/powerpoint/2010/main" val="335931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92B28605-9A0A-41D3-AEFE-358B2D531B1F}" type="datetimeFigureOut">
              <a:rPr lang="en-US" smtClean="0"/>
              <a:t>5/13/2018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6B7FE032-F80D-4D79-BEA9-02D46BF2D53E}" type="slidenum">
              <a:rPr lang="en-US" smtClean="0"/>
              <a:t>‹#›</a:t>
            </a:fld>
            <a:endParaRPr lang="en-US"/>
          </a:p>
        </p:txBody>
      </p:sp>
    </p:spTree>
    <p:extLst>
      <p:ext uri="{BB962C8B-B14F-4D97-AF65-F5344CB8AC3E}">
        <p14:creationId xmlns:p14="http://schemas.microsoft.com/office/powerpoint/2010/main" val="207577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92B28605-9A0A-41D3-AEFE-358B2D531B1F}" type="datetimeFigureOut">
              <a:rPr lang="en-US" smtClean="0"/>
              <a:t>5/13/2018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6B7FE032-F80D-4D79-BEA9-02D46BF2D53E}" type="slidenum">
              <a:rPr lang="en-US" smtClean="0"/>
              <a:t>‹#›</a:t>
            </a:fld>
            <a:endParaRPr lang="en-US"/>
          </a:p>
        </p:txBody>
      </p:sp>
    </p:spTree>
    <p:extLst>
      <p:ext uri="{BB962C8B-B14F-4D97-AF65-F5344CB8AC3E}">
        <p14:creationId xmlns:p14="http://schemas.microsoft.com/office/powerpoint/2010/main" val="330217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BAD63"/>
            </a:gs>
            <a:gs pos="100000">
              <a:srgbClr val="E9DDBD"/>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92B28605-9A0A-41D3-AEFE-358B2D531B1F}" type="datetimeFigureOut">
              <a:rPr lang="en-US" smtClean="0"/>
              <a:t>5/13/2018</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6B7FE032-F80D-4D79-BEA9-02D46BF2D53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urldefense.proofpoint.com/v2/url?u=https-3A__tinyurl.com_SN-2DH2018&amp;d=DwMGaQ&amp;c=imBPVzF25OnBgGmVOlcsiEgHoG1i6YHLR0Sj_gZ4adc&amp;r=cFjQ_eOo-5MKN7gDSkDkFGMbTiC3ofULOt12T2X6m9Q&amp;m=7AO7YMGZD5R8VkipRpeEOcyMAzG7u-mx6pubfyvI_ks&amp;s=bMlcSVotnALQKSgbxvvqV6jMNClo9UL8PrxrquBYLz0&amp;e="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tatnetproject.org/" TargetMode="External"/><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58.emf"/></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5.wmf"/></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9.wmf"/><Relationship Id="rId5" Type="http://schemas.openxmlformats.org/officeDocument/2006/relationships/oleObject" Target="../embeddings/oleObject3.bin"/><Relationship Id="rId4" Type="http://schemas.openxmlformats.org/officeDocument/2006/relationships/image" Target="../media/image108.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10.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545274" y="950913"/>
            <a:ext cx="380104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3600" dirty="0" smtClean="0"/>
              <a:t>Networks &amp; Health</a:t>
            </a:r>
          </a:p>
          <a:p>
            <a:pPr algn="ctr" eaLnBrk="1" hangingPunct="1">
              <a:spcBef>
                <a:spcPct val="0"/>
              </a:spcBef>
              <a:buFontTx/>
              <a:buNone/>
            </a:pPr>
            <a:r>
              <a:rPr lang="en-US" altLang="en-US" sz="3600" dirty="0" smtClean="0"/>
              <a:t>Intro &amp; overview</a:t>
            </a:r>
            <a:endParaRPr lang="en-US" altLang="en-US" sz="3600" dirty="0"/>
          </a:p>
          <a:p>
            <a:pPr algn="ctr" eaLnBrk="1" hangingPunct="1">
              <a:spcBef>
                <a:spcPct val="0"/>
              </a:spcBef>
              <a:buFontTx/>
              <a:buNone/>
            </a:pPr>
            <a:endParaRPr lang="en-US" altLang="en-US" sz="2400" dirty="0"/>
          </a:p>
          <a:p>
            <a:pPr algn="ctr" eaLnBrk="1" hangingPunct="1">
              <a:spcBef>
                <a:spcPct val="0"/>
              </a:spcBef>
              <a:buFontTx/>
              <a:buNone/>
            </a:pPr>
            <a:endParaRPr lang="en-US" altLang="en-US" sz="2400" dirty="0"/>
          </a:p>
        </p:txBody>
      </p:sp>
      <p:sp>
        <p:nvSpPr>
          <p:cNvPr id="4" name="TextBox 3"/>
          <p:cNvSpPr txBox="1"/>
          <p:nvPr/>
        </p:nvSpPr>
        <p:spPr>
          <a:xfrm>
            <a:off x="2216222" y="2889905"/>
            <a:ext cx="1069524" cy="369332"/>
          </a:xfrm>
          <a:prstGeom prst="rect">
            <a:avLst/>
          </a:prstGeom>
          <a:noFill/>
        </p:spPr>
        <p:txBody>
          <a:bodyPr wrap="none" rtlCol="0">
            <a:spAutoFit/>
          </a:bodyPr>
          <a:lstStyle/>
          <a:p>
            <a:r>
              <a:rPr lang="en-US" dirty="0" smtClean="0"/>
              <a:t>Dropbox:</a:t>
            </a:r>
            <a:endParaRPr lang="en-US" dirty="0"/>
          </a:p>
        </p:txBody>
      </p:sp>
      <p:sp>
        <p:nvSpPr>
          <p:cNvPr id="5" name="Rectangle 4"/>
          <p:cNvSpPr/>
          <p:nvPr/>
        </p:nvSpPr>
        <p:spPr>
          <a:xfrm>
            <a:off x="3246755" y="2899425"/>
            <a:ext cx="2961067" cy="369332"/>
          </a:xfrm>
          <a:prstGeom prst="rect">
            <a:avLst/>
          </a:prstGeom>
        </p:spPr>
        <p:txBody>
          <a:bodyPr wrap="none">
            <a:spAutoFit/>
          </a:bodyPr>
          <a:lstStyle/>
          <a:p>
            <a:r>
              <a:rPr lang="en-US" u="sng" dirty="0">
                <a:hlinkClick r:id="rId2"/>
              </a:rPr>
              <a:t>https://tinyurl.com/SN-H2018</a:t>
            </a:r>
            <a:endParaRPr lang="en-US" dirty="0"/>
          </a:p>
        </p:txBody>
      </p:sp>
    </p:spTree>
    <p:extLst>
      <p:ext uri="{BB962C8B-B14F-4D97-AF65-F5344CB8AC3E}">
        <p14:creationId xmlns:p14="http://schemas.microsoft.com/office/powerpoint/2010/main" val="2508072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000" y="457200"/>
            <a:ext cx="8861425"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l="1413" t="6718" r="2159" b="7104"/>
          <a:stretch>
            <a:fillRect/>
          </a:stretch>
        </p:blipFill>
        <p:spPr bwMode="auto">
          <a:xfrm>
            <a:off x="590550" y="665163"/>
            <a:ext cx="8323263" cy="591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749300" y="768350"/>
            <a:ext cx="1455738" cy="2270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69" name="Text Box 3"/>
          <p:cNvSpPr txBox="1">
            <a:spLocks noChangeArrowheads="1"/>
          </p:cNvSpPr>
          <p:nvPr/>
        </p:nvSpPr>
        <p:spPr bwMode="auto">
          <a:xfrm>
            <a:off x="152400" y="152400"/>
            <a:ext cx="4197350"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000066"/>
                </a:solidFill>
              </a:rPr>
              <a:t>Introduction</a:t>
            </a:r>
          </a:p>
          <a:p>
            <a:pPr>
              <a:spcBef>
                <a:spcPct val="0"/>
              </a:spcBef>
              <a:buFontTx/>
              <a:buNone/>
            </a:pPr>
            <a:r>
              <a:rPr lang="en-US" altLang="en-US" sz="1400">
                <a:solidFill>
                  <a:srgbClr val="000066"/>
                </a:solidFill>
              </a:rPr>
              <a:t>Countryside High School, by race</a:t>
            </a:r>
          </a:p>
        </p:txBody>
      </p:sp>
    </p:spTree>
    <p:extLst>
      <p:ext uri="{BB962C8B-B14F-4D97-AF65-F5344CB8AC3E}">
        <p14:creationId xmlns:p14="http://schemas.microsoft.com/office/powerpoint/2010/main" val="5278155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44" y="1571893"/>
            <a:ext cx="3296453" cy="4169687"/>
          </a:xfrm>
          <a:prstGeom prst="rect">
            <a:avLst/>
          </a:prstGeom>
        </p:spPr>
      </p:pic>
      <p:pic>
        <p:nvPicPr>
          <p:cNvPr id="5" name="Picture 4"/>
          <p:cNvPicPr>
            <a:picLocks noChangeAspect="1"/>
          </p:cNvPicPr>
          <p:nvPr/>
        </p:nvPicPr>
        <p:blipFill rotWithShape="1">
          <a:blip r:embed="rId3"/>
          <a:srcRect l="16250" t="32389" r="16861" b="14835"/>
          <a:stretch/>
        </p:blipFill>
        <p:spPr>
          <a:xfrm>
            <a:off x="4074257" y="1531088"/>
            <a:ext cx="4761399" cy="4210493"/>
          </a:xfrm>
          <a:prstGeom prst="rect">
            <a:avLst/>
          </a:prstGeom>
        </p:spPr>
      </p:pic>
      <p:sp>
        <p:nvSpPr>
          <p:cNvPr id="4" name="Rectangle 3"/>
          <p:cNvSpPr/>
          <p:nvPr/>
        </p:nvSpPr>
        <p:spPr>
          <a:xfrm>
            <a:off x="1761057" y="2371060"/>
            <a:ext cx="887820" cy="372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V="1">
            <a:off x="5858540" y="2041448"/>
            <a:ext cx="776176" cy="1956394"/>
          </a:xfrm>
          <a:prstGeom prst="rect">
            <a:avLst/>
          </a:prstGeom>
          <a:solidFill>
            <a:srgbClr val="C0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15340" y="2626244"/>
            <a:ext cx="674314" cy="32429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52"/>
          <p:cNvSpPr txBox="1">
            <a:spLocks noChangeArrowheads="1"/>
          </p:cNvSpPr>
          <p:nvPr/>
        </p:nvSpPr>
        <p:spPr bwMode="auto">
          <a:xfrm>
            <a:off x="250825" y="633413"/>
            <a:ext cx="11673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dirty="0" smtClean="0"/>
              <a:t>Overview</a:t>
            </a:r>
            <a:endParaRPr lang="en-US" altLang="en-US" sz="2000" i="1" dirty="0"/>
          </a:p>
        </p:txBody>
      </p:sp>
      <p:sp>
        <p:nvSpPr>
          <p:cNvPr id="12" name="Text Box 53"/>
          <p:cNvSpPr txBox="1">
            <a:spLocks noChangeArrowheads="1"/>
          </p:cNvSpPr>
          <p:nvPr/>
        </p:nvSpPr>
        <p:spPr bwMode="auto">
          <a:xfrm>
            <a:off x="250825" y="290513"/>
            <a:ext cx="1843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smtClean="0"/>
              <a:t>SN&amp;H Program</a:t>
            </a:r>
            <a:endParaRPr lang="en-US" altLang="en-US" sz="2000" dirty="0"/>
          </a:p>
        </p:txBody>
      </p:sp>
    </p:spTree>
    <p:extLst>
      <p:ext uri="{BB962C8B-B14F-4D97-AF65-F5344CB8AC3E}">
        <p14:creationId xmlns:p14="http://schemas.microsoft.com/office/powerpoint/2010/main" val="5090512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44" y="1571893"/>
            <a:ext cx="3296453" cy="4169687"/>
          </a:xfrm>
          <a:prstGeom prst="rect">
            <a:avLst/>
          </a:prstGeom>
        </p:spPr>
      </p:pic>
      <p:pic>
        <p:nvPicPr>
          <p:cNvPr id="5" name="Picture 4"/>
          <p:cNvPicPr>
            <a:picLocks noChangeAspect="1"/>
          </p:cNvPicPr>
          <p:nvPr/>
        </p:nvPicPr>
        <p:blipFill rotWithShape="1">
          <a:blip r:embed="rId3"/>
          <a:srcRect l="16250" t="32389" r="16861" b="14835"/>
          <a:stretch/>
        </p:blipFill>
        <p:spPr>
          <a:xfrm>
            <a:off x="4074257" y="1531088"/>
            <a:ext cx="4761399" cy="4210493"/>
          </a:xfrm>
          <a:prstGeom prst="rect">
            <a:avLst/>
          </a:prstGeom>
        </p:spPr>
      </p:pic>
      <p:sp>
        <p:nvSpPr>
          <p:cNvPr id="4" name="Rectangle 3"/>
          <p:cNvSpPr/>
          <p:nvPr/>
        </p:nvSpPr>
        <p:spPr>
          <a:xfrm>
            <a:off x="850606" y="2934586"/>
            <a:ext cx="1254642" cy="9994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V="1">
            <a:off x="6602819" y="2030816"/>
            <a:ext cx="776176" cy="1509826"/>
          </a:xfrm>
          <a:prstGeom prst="rect">
            <a:avLst/>
          </a:prstGeom>
          <a:solidFill>
            <a:srgbClr val="C0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V="1">
            <a:off x="5847907" y="4019103"/>
            <a:ext cx="754912" cy="1637417"/>
          </a:xfrm>
          <a:prstGeom prst="rect">
            <a:avLst/>
          </a:prstGeom>
          <a:solidFill>
            <a:srgbClr val="C0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52"/>
          <p:cNvSpPr txBox="1">
            <a:spLocks noChangeArrowheads="1"/>
          </p:cNvSpPr>
          <p:nvPr/>
        </p:nvSpPr>
        <p:spPr bwMode="auto">
          <a:xfrm>
            <a:off x="250825" y="633413"/>
            <a:ext cx="11673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dirty="0" smtClean="0"/>
              <a:t>Overview</a:t>
            </a:r>
            <a:endParaRPr lang="en-US" altLang="en-US" sz="2000" i="1" dirty="0"/>
          </a:p>
        </p:txBody>
      </p:sp>
      <p:sp>
        <p:nvSpPr>
          <p:cNvPr id="13" name="Text Box 53"/>
          <p:cNvSpPr txBox="1">
            <a:spLocks noChangeArrowheads="1"/>
          </p:cNvSpPr>
          <p:nvPr/>
        </p:nvSpPr>
        <p:spPr bwMode="auto">
          <a:xfrm>
            <a:off x="250825" y="290513"/>
            <a:ext cx="1843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smtClean="0"/>
              <a:t>SN&amp;H Program</a:t>
            </a:r>
            <a:endParaRPr lang="en-US" altLang="en-US" sz="2000" dirty="0"/>
          </a:p>
        </p:txBody>
      </p:sp>
    </p:spTree>
    <p:extLst>
      <p:ext uri="{BB962C8B-B14F-4D97-AF65-F5344CB8AC3E}">
        <p14:creationId xmlns:p14="http://schemas.microsoft.com/office/powerpoint/2010/main" val="195584424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44" y="1571893"/>
            <a:ext cx="3296453" cy="4169687"/>
          </a:xfrm>
          <a:prstGeom prst="rect">
            <a:avLst/>
          </a:prstGeom>
        </p:spPr>
      </p:pic>
      <p:pic>
        <p:nvPicPr>
          <p:cNvPr id="5" name="Picture 4"/>
          <p:cNvPicPr>
            <a:picLocks noChangeAspect="1"/>
          </p:cNvPicPr>
          <p:nvPr/>
        </p:nvPicPr>
        <p:blipFill rotWithShape="1">
          <a:blip r:embed="rId3"/>
          <a:srcRect l="16250" t="32389" r="16861" b="14835"/>
          <a:stretch/>
        </p:blipFill>
        <p:spPr>
          <a:xfrm>
            <a:off x="4074257" y="1531088"/>
            <a:ext cx="4761399" cy="4210493"/>
          </a:xfrm>
          <a:prstGeom prst="rect">
            <a:avLst/>
          </a:prstGeom>
        </p:spPr>
      </p:pic>
      <p:sp>
        <p:nvSpPr>
          <p:cNvPr id="4" name="Rectangle 3"/>
          <p:cNvSpPr/>
          <p:nvPr/>
        </p:nvSpPr>
        <p:spPr>
          <a:xfrm flipH="1">
            <a:off x="2105247" y="3125974"/>
            <a:ext cx="1690575" cy="7123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V="1">
            <a:off x="6592185" y="3997838"/>
            <a:ext cx="776177" cy="1658682"/>
          </a:xfrm>
          <a:prstGeom prst="rect">
            <a:avLst/>
          </a:prstGeom>
          <a:solidFill>
            <a:srgbClr val="C0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V="1">
            <a:off x="5847907" y="4019103"/>
            <a:ext cx="754912" cy="1637417"/>
          </a:xfrm>
          <a:prstGeom prst="rect">
            <a:avLst/>
          </a:prstGeom>
          <a:solidFill>
            <a:srgbClr val="C0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52"/>
          <p:cNvSpPr txBox="1">
            <a:spLocks noChangeArrowheads="1"/>
          </p:cNvSpPr>
          <p:nvPr/>
        </p:nvSpPr>
        <p:spPr bwMode="auto">
          <a:xfrm>
            <a:off x="250825" y="633413"/>
            <a:ext cx="11673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dirty="0" smtClean="0"/>
              <a:t>Overview</a:t>
            </a:r>
            <a:endParaRPr lang="en-US" altLang="en-US" sz="2000" i="1" dirty="0"/>
          </a:p>
        </p:txBody>
      </p:sp>
      <p:sp>
        <p:nvSpPr>
          <p:cNvPr id="12" name="Text Box 53"/>
          <p:cNvSpPr txBox="1">
            <a:spLocks noChangeArrowheads="1"/>
          </p:cNvSpPr>
          <p:nvPr/>
        </p:nvSpPr>
        <p:spPr bwMode="auto">
          <a:xfrm>
            <a:off x="250825" y="290513"/>
            <a:ext cx="1843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smtClean="0"/>
              <a:t>SN&amp;H Program</a:t>
            </a:r>
            <a:endParaRPr lang="en-US" altLang="en-US" sz="2000" dirty="0"/>
          </a:p>
        </p:txBody>
      </p:sp>
    </p:spTree>
    <p:extLst>
      <p:ext uri="{BB962C8B-B14F-4D97-AF65-F5344CB8AC3E}">
        <p14:creationId xmlns:p14="http://schemas.microsoft.com/office/powerpoint/2010/main" val="6127270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44" y="1571893"/>
            <a:ext cx="3296453" cy="4169687"/>
          </a:xfrm>
          <a:prstGeom prst="rect">
            <a:avLst/>
          </a:prstGeom>
        </p:spPr>
      </p:pic>
      <p:pic>
        <p:nvPicPr>
          <p:cNvPr id="5" name="Picture 4"/>
          <p:cNvPicPr>
            <a:picLocks noChangeAspect="1"/>
          </p:cNvPicPr>
          <p:nvPr/>
        </p:nvPicPr>
        <p:blipFill rotWithShape="1">
          <a:blip r:embed="rId3"/>
          <a:srcRect l="16250" t="32389" r="16861" b="14835"/>
          <a:stretch/>
        </p:blipFill>
        <p:spPr>
          <a:xfrm>
            <a:off x="4074257" y="1531088"/>
            <a:ext cx="4761399" cy="4210493"/>
          </a:xfrm>
          <a:prstGeom prst="rect">
            <a:avLst/>
          </a:prstGeom>
        </p:spPr>
      </p:pic>
      <p:sp>
        <p:nvSpPr>
          <p:cNvPr id="4" name="Rectangle 3"/>
          <p:cNvSpPr/>
          <p:nvPr/>
        </p:nvSpPr>
        <p:spPr>
          <a:xfrm flipH="1">
            <a:off x="1871324" y="3848986"/>
            <a:ext cx="1626787" cy="13503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V="1">
            <a:off x="7325832" y="2030814"/>
            <a:ext cx="776176" cy="3604441"/>
          </a:xfrm>
          <a:prstGeom prst="rect">
            <a:avLst/>
          </a:prstGeom>
          <a:solidFill>
            <a:srgbClr val="C0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V="1">
            <a:off x="8102008" y="2030812"/>
            <a:ext cx="712384" cy="1520462"/>
          </a:xfrm>
          <a:prstGeom prst="rect">
            <a:avLst/>
          </a:prstGeom>
          <a:solidFill>
            <a:srgbClr val="C0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V="1">
            <a:off x="5858534" y="3997836"/>
            <a:ext cx="754914" cy="1743743"/>
          </a:xfrm>
          <a:prstGeom prst="rect">
            <a:avLst/>
          </a:prstGeom>
          <a:solidFill>
            <a:srgbClr val="C0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52"/>
          <p:cNvSpPr txBox="1">
            <a:spLocks noChangeArrowheads="1"/>
          </p:cNvSpPr>
          <p:nvPr/>
        </p:nvSpPr>
        <p:spPr bwMode="auto">
          <a:xfrm>
            <a:off x="250825" y="633413"/>
            <a:ext cx="11673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dirty="0" smtClean="0"/>
              <a:t>Overview</a:t>
            </a:r>
            <a:endParaRPr lang="en-US" altLang="en-US" sz="2000" i="1" dirty="0"/>
          </a:p>
        </p:txBody>
      </p:sp>
      <p:sp>
        <p:nvSpPr>
          <p:cNvPr id="13" name="Text Box 53"/>
          <p:cNvSpPr txBox="1">
            <a:spLocks noChangeArrowheads="1"/>
          </p:cNvSpPr>
          <p:nvPr/>
        </p:nvSpPr>
        <p:spPr bwMode="auto">
          <a:xfrm>
            <a:off x="250825" y="290513"/>
            <a:ext cx="1843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smtClean="0"/>
              <a:t>SN&amp;H Program</a:t>
            </a:r>
            <a:endParaRPr lang="en-US" altLang="en-US" sz="2000" dirty="0"/>
          </a:p>
        </p:txBody>
      </p:sp>
    </p:spTree>
    <p:extLst>
      <p:ext uri="{BB962C8B-B14F-4D97-AF65-F5344CB8AC3E}">
        <p14:creationId xmlns:p14="http://schemas.microsoft.com/office/powerpoint/2010/main" val="2934652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44" y="1571893"/>
            <a:ext cx="3296453" cy="4169687"/>
          </a:xfrm>
          <a:prstGeom prst="rect">
            <a:avLst/>
          </a:prstGeom>
        </p:spPr>
      </p:pic>
      <p:pic>
        <p:nvPicPr>
          <p:cNvPr id="5" name="Picture 4"/>
          <p:cNvPicPr>
            <a:picLocks noChangeAspect="1"/>
          </p:cNvPicPr>
          <p:nvPr/>
        </p:nvPicPr>
        <p:blipFill rotWithShape="1">
          <a:blip r:embed="rId3"/>
          <a:srcRect l="16250" t="32389" r="16861" b="14835"/>
          <a:stretch/>
        </p:blipFill>
        <p:spPr>
          <a:xfrm>
            <a:off x="4074257" y="1531088"/>
            <a:ext cx="4761399" cy="4210493"/>
          </a:xfrm>
          <a:prstGeom prst="rect">
            <a:avLst/>
          </a:prstGeom>
        </p:spPr>
      </p:pic>
      <p:sp>
        <p:nvSpPr>
          <p:cNvPr id="4" name="Rectangle 3"/>
          <p:cNvSpPr/>
          <p:nvPr/>
        </p:nvSpPr>
        <p:spPr>
          <a:xfrm flipH="1">
            <a:off x="1881959" y="5263117"/>
            <a:ext cx="681854" cy="41467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V="1">
            <a:off x="8123272" y="3551267"/>
            <a:ext cx="712384" cy="946305"/>
          </a:xfrm>
          <a:prstGeom prst="rect">
            <a:avLst/>
          </a:prstGeom>
          <a:solidFill>
            <a:srgbClr val="C0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52"/>
          <p:cNvSpPr txBox="1">
            <a:spLocks noChangeArrowheads="1"/>
          </p:cNvSpPr>
          <p:nvPr/>
        </p:nvSpPr>
        <p:spPr bwMode="auto">
          <a:xfrm>
            <a:off x="250825" y="633413"/>
            <a:ext cx="11673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dirty="0" smtClean="0"/>
              <a:t>Overview</a:t>
            </a:r>
            <a:endParaRPr lang="en-US" altLang="en-US" sz="2000" i="1" dirty="0"/>
          </a:p>
        </p:txBody>
      </p:sp>
      <p:sp>
        <p:nvSpPr>
          <p:cNvPr id="11" name="Text Box 53"/>
          <p:cNvSpPr txBox="1">
            <a:spLocks noChangeArrowheads="1"/>
          </p:cNvSpPr>
          <p:nvPr/>
        </p:nvSpPr>
        <p:spPr bwMode="auto">
          <a:xfrm>
            <a:off x="250825" y="290513"/>
            <a:ext cx="1843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smtClean="0"/>
              <a:t>SN&amp;H Program</a:t>
            </a:r>
            <a:endParaRPr lang="en-US" altLang="en-US" sz="2000" dirty="0"/>
          </a:p>
        </p:txBody>
      </p:sp>
    </p:spTree>
    <p:extLst>
      <p:ext uri="{BB962C8B-B14F-4D97-AF65-F5344CB8AC3E}">
        <p14:creationId xmlns:p14="http://schemas.microsoft.com/office/powerpoint/2010/main" val="171771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40" y="93164"/>
            <a:ext cx="8215147" cy="6764836"/>
          </a:xfrm>
          <a:prstGeom prst="rect">
            <a:avLst/>
          </a:prstGeom>
        </p:spPr>
      </p:pic>
      <p:sp>
        <p:nvSpPr>
          <p:cNvPr id="6" name="Text Box 52"/>
          <p:cNvSpPr txBox="1">
            <a:spLocks noChangeArrowheads="1"/>
          </p:cNvSpPr>
          <p:nvPr/>
        </p:nvSpPr>
        <p:spPr bwMode="auto">
          <a:xfrm>
            <a:off x="601699" y="604173"/>
            <a:ext cx="16130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dirty="0" smtClean="0"/>
              <a:t>Who are you?</a:t>
            </a:r>
            <a:endParaRPr lang="en-US" altLang="en-US" sz="2000" i="1" dirty="0"/>
          </a:p>
        </p:txBody>
      </p:sp>
      <p:sp>
        <p:nvSpPr>
          <p:cNvPr id="7" name="Text Box 53"/>
          <p:cNvSpPr txBox="1">
            <a:spLocks noChangeArrowheads="1"/>
          </p:cNvSpPr>
          <p:nvPr/>
        </p:nvSpPr>
        <p:spPr bwMode="auto">
          <a:xfrm>
            <a:off x="601699" y="261273"/>
            <a:ext cx="1843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smtClean="0"/>
              <a:t>SN&amp;H Program</a:t>
            </a:r>
            <a:endParaRPr lang="en-US" altLang="en-US" sz="2000" dirty="0"/>
          </a:p>
        </p:txBody>
      </p:sp>
    </p:spTree>
    <p:extLst>
      <p:ext uri="{BB962C8B-B14F-4D97-AF65-F5344CB8AC3E}">
        <p14:creationId xmlns:p14="http://schemas.microsoft.com/office/powerpoint/2010/main" val="6916692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2"/>
          <p:cNvSpPr txBox="1">
            <a:spLocks noChangeArrowheads="1"/>
          </p:cNvSpPr>
          <p:nvPr/>
        </p:nvSpPr>
        <p:spPr bwMode="auto">
          <a:xfrm>
            <a:off x="303987" y="636070"/>
            <a:ext cx="48670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dirty="0" smtClean="0"/>
              <a:t>Thanks to DuPRI, DNAC Staff, SSRI, NICHD</a:t>
            </a:r>
            <a:endParaRPr lang="en-US" altLang="en-US" sz="2000" i="1" dirty="0"/>
          </a:p>
        </p:txBody>
      </p:sp>
      <p:sp>
        <p:nvSpPr>
          <p:cNvPr id="4" name="Text Box 53"/>
          <p:cNvSpPr txBox="1">
            <a:spLocks noChangeArrowheads="1"/>
          </p:cNvSpPr>
          <p:nvPr/>
        </p:nvSpPr>
        <p:spPr bwMode="auto">
          <a:xfrm>
            <a:off x="303987" y="293170"/>
            <a:ext cx="1843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smtClean="0"/>
              <a:t>SN&amp;H Program</a:t>
            </a:r>
            <a:endParaRPr lang="en-US" altLang="en-US" sz="2000" dirty="0"/>
          </a:p>
        </p:txBody>
      </p:sp>
    </p:spTree>
    <p:extLst>
      <p:ext uri="{BB962C8B-B14F-4D97-AF65-F5344CB8AC3E}">
        <p14:creationId xmlns:p14="http://schemas.microsoft.com/office/powerpoint/2010/main" val="38343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
          <p:cNvSpPr txBox="1">
            <a:spLocks noChangeArrowheads="1"/>
          </p:cNvSpPr>
          <p:nvPr/>
        </p:nvSpPr>
        <p:spPr bwMode="auto">
          <a:xfrm>
            <a:off x="685800" y="838200"/>
            <a:ext cx="7762875" cy="508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And yet, standard social science analysis methods do not take this space into account.</a:t>
            </a:r>
          </a:p>
          <a:p>
            <a:pPr>
              <a:spcBef>
                <a:spcPct val="0"/>
              </a:spcBef>
              <a:buFontTx/>
              <a:buNone/>
            </a:pPr>
            <a:endParaRPr lang="en-US" altLang="en-US" sz="2400"/>
          </a:p>
          <a:p>
            <a:pPr lvl="1">
              <a:spcBef>
                <a:spcPct val="0"/>
              </a:spcBef>
              <a:buFontTx/>
              <a:buNone/>
            </a:pPr>
            <a:r>
              <a:rPr lang="en-US" altLang="en-US" sz="2000"/>
              <a:t>“For the last thirty years, empirical social research has been dominated by the sample survey.  But as usually practiced, …, the survey is a sociological meat grinder, tearing the individual from his social context and guaranteeing that nobody in the study interacts with anyone else in it.”</a:t>
            </a:r>
            <a:r>
              <a:rPr lang="en-US" altLang="en-US" sz="2000" i="1"/>
              <a:t>  </a:t>
            </a:r>
          </a:p>
          <a:p>
            <a:pPr lvl="1">
              <a:spcBef>
                <a:spcPct val="0"/>
              </a:spcBef>
              <a:buFontTx/>
              <a:buNone/>
            </a:pPr>
            <a:r>
              <a:rPr lang="en-US" altLang="en-US" sz="2000" i="1"/>
              <a:t>		Allen Barton, </a:t>
            </a:r>
            <a:r>
              <a:rPr lang="en-US" altLang="en-US" sz="2000" i="1">
                <a:solidFill>
                  <a:srgbClr val="FF0000"/>
                </a:solidFill>
              </a:rPr>
              <a:t>1968</a:t>
            </a:r>
            <a:r>
              <a:rPr lang="en-US" altLang="en-US" sz="2000" i="1"/>
              <a:t> (Quoted in Freeman 2004)</a:t>
            </a:r>
          </a:p>
          <a:p>
            <a:pPr>
              <a:spcBef>
                <a:spcPct val="0"/>
              </a:spcBef>
              <a:buFontTx/>
              <a:buNone/>
            </a:pPr>
            <a:endParaRPr lang="en-US" altLang="en-US" sz="2400"/>
          </a:p>
          <a:p>
            <a:pPr>
              <a:spcBef>
                <a:spcPct val="0"/>
              </a:spcBef>
              <a:buFontTx/>
              <a:buNone/>
            </a:pPr>
            <a:r>
              <a:rPr lang="en-US" altLang="en-US" sz="2000"/>
              <a:t>Moreover, the complexity of the relational world makes it impossible to identify social connectivity using only our intuition.</a:t>
            </a:r>
          </a:p>
          <a:p>
            <a:pPr>
              <a:spcBef>
                <a:spcPct val="0"/>
              </a:spcBef>
              <a:buFontTx/>
              <a:buNone/>
            </a:pPr>
            <a:endParaRPr lang="en-US" altLang="en-US" sz="2000"/>
          </a:p>
          <a:p>
            <a:pPr>
              <a:spcBef>
                <a:spcPct val="0"/>
              </a:spcBef>
              <a:buFontTx/>
              <a:buNone/>
            </a:pPr>
            <a:r>
              <a:rPr lang="en-US" altLang="en-US" sz="2000"/>
              <a:t>Social Network Analysis (SNA) provides a set of tools to empirically extend our theoretical intuition of the patterns that compose social structure.</a:t>
            </a:r>
          </a:p>
        </p:txBody>
      </p:sp>
      <p:sp>
        <p:nvSpPr>
          <p:cNvPr id="12291" name="Text Box 5"/>
          <p:cNvSpPr txBox="1">
            <a:spLocks noChangeArrowheads="1"/>
          </p:cNvSpPr>
          <p:nvPr/>
        </p:nvSpPr>
        <p:spPr bwMode="auto">
          <a:xfrm>
            <a:off x="152400" y="152400"/>
            <a:ext cx="2270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Introduction</a:t>
            </a:r>
          </a:p>
        </p:txBody>
      </p:sp>
    </p:spTree>
    <p:extLst>
      <p:ext uri="{BB962C8B-B14F-4D97-AF65-F5344CB8AC3E}">
        <p14:creationId xmlns:p14="http://schemas.microsoft.com/office/powerpoint/2010/main" val="1742815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708025" y="893763"/>
            <a:ext cx="7778750" cy="518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latin typeface="Calibri" panose="020F0502020204030204" pitchFamily="34" charset="0"/>
              </a:rPr>
              <a:t>Social network analysis is:</a:t>
            </a:r>
          </a:p>
          <a:p>
            <a:pPr>
              <a:lnSpc>
                <a:spcPct val="80000"/>
              </a:lnSpc>
              <a:spcBef>
                <a:spcPct val="0"/>
              </a:spcBef>
              <a:buFontTx/>
              <a:buNone/>
            </a:pPr>
            <a:endParaRPr lang="en-US" altLang="en-US" sz="2400">
              <a:latin typeface="Calibri" panose="020F0502020204030204" pitchFamily="34" charset="0"/>
            </a:endParaRPr>
          </a:p>
          <a:p>
            <a:pPr>
              <a:spcBef>
                <a:spcPct val="0"/>
              </a:spcBef>
            </a:pPr>
            <a:r>
              <a:rPr lang="en-US" altLang="en-US" sz="2400">
                <a:latin typeface="Calibri" panose="020F0502020204030204" pitchFamily="34" charset="0"/>
              </a:rPr>
              <a:t>a set of </a:t>
            </a:r>
            <a:r>
              <a:rPr lang="en-US" altLang="en-US" sz="2400" i="1">
                <a:latin typeface="Calibri" panose="020F0502020204030204" pitchFamily="34" charset="0"/>
              </a:rPr>
              <a:t>relational</a:t>
            </a:r>
            <a:r>
              <a:rPr lang="en-US" altLang="en-US" sz="2400">
                <a:latin typeface="Calibri" panose="020F0502020204030204" pitchFamily="34" charset="0"/>
              </a:rPr>
              <a:t> methods for systematically understanding and identifying connections among actors.  SNA </a:t>
            </a:r>
          </a:p>
          <a:p>
            <a:pPr lvl="1">
              <a:spcBef>
                <a:spcPct val="0"/>
              </a:spcBef>
              <a:buFontTx/>
              <a:buChar char="•"/>
            </a:pPr>
            <a:r>
              <a:rPr lang="en-US" altLang="en-US" sz="2400">
                <a:latin typeface="Calibri" panose="020F0502020204030204" pitchFamily="34" charset="0"/>
              </a:rPr>
              <a:t>is motivated by a structural intuition based on ties linking social actors</a:t>
            </a:r>
          </a:p>
          <a:p>
            <a:pPr lvl="1">
              <a:spcBef>
                <a:spcPct val="0"/>
              </a:spcBef>
              <a:buFontTx/>
              <a:buChar char="•"/>
            </a:pPr>
            <a:r>
              <a:rPr lang="en-US" altLang="en-US" sz="2400">
                <a:latin typeface="Calibri" panose="020F0502020204030204" pitchFamily="34" charset="0"/>
              </a:rPr>
              <a:t>is grounded in systematic empirical data</a:t>
            </a:r>
          </a:p>
          <a:p>
            <a:pPr lvl="1">
              <a:spcBef>
                <a:spcPct val="0"/>
              </a:spcBef>
              <a:buFontTx/>
              <a:buChar char="•"/>
            </a:pPr>
            <a:r>
              <a:rPr lang="en-US" altLang="en-US" sz="2400">
                <a:latin typeface="Calibri" panose="020F0502020204030204" pitchFamily="34" charset="0"/>
              </a:rPr>
              <a:t>draws heavily on graphic imagery</a:t>
            </a:r>
          </a:p>
          <a:p>
            <a:pPr lvl="1">
              <a:spcBef>
                <a:spcPct val="0"/>
              </a:spcBef>
              <a:buFontTx/>
              <a:buChar char="•"/>
            </a:pPr>
            <a:r>
              <a:rPr lang="en-US" altLang="en-US" sz="2400">
                <a:latin typeface="Calibri" panose="020F0502020204030204" pitchFamily="34" charset="0"/>
              </a:rPr>
              <a:t>relies on the use of mathematical and/or computational models.</a:t>
            </a:r>
          </a:p>
          <a:p>
            <a:pPr>
              <a:spcBef>
                <a:spcPct val="0"/>
              </a:spcBef>
              <a:buFontTx/>
              <a:buNone/>
            </a:pPr>
            <a:endParaRPr lang="en-US" altLang="en-US" sz="2400">
              <a:latin typeface="Calibri" panose="020F0502020204030204" pitchFamily="34" charset="0"/>
            </a:endParaRPr>
          </a:p>
          <a:p>
            <a:pPr>
              <a:spcBef>
                <a:spcPct val="0"/>
              </a:spcBef>
            </a:pPr>
            <a:r>
              <a:rPr lang="en-US" altLang="en-US" sz="2400">
                <a:latin typeface="Calibri" panose="020F0502020204030204" pitchFamily="34" charset="0"/>
              </a:rPr>
              <a:t>Social Network Analysis embodies a range of theories relating types of observable social spaces and their relation to individual and group behavior.</a:t>
            </a:r>
          </a:p>
        </p:txBody>
      </p:sp>
      <p:sp>
        <p:nvSpPr>
          <p:cNvPr id="13315" name="Text Box 5"/>
          <p:cNvSpPr txBox="1">
            <a:spLocks noChangeArrowheads="1"/>
          </p:cNvSpPr>
          <p:nvPr/>
        </p:nvSpPr>
        <p:spPr bwMode="auto">
          <a:xfrm>
            <a:off x="152400" y="152400"/>
            <a:ext cx="2270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Introduction</a:t>
            </a:r>
          </a:p>
        </p:txBody>
      </p:sp>
    </p:spTree>
    <p:extLst>
      <p:ext uri="{BB962C8B-B14F-4D97-AF65-F5344CB8AC3E}">
        <p14:creationId xmlns:p14="http://schemas.microsoft.com/office/powerpoint/2010/main" val="3534604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9165" y="460086"/>
            <a:ext cx="8372820" cy="1200329"/>
          </a:xfrm>
          <a:prstGeom prst="rect">
            <a:avLst/>
          </a:prstGeom>
          <a:noFill/>
        </p:spPr>
        <p:txBody>
          <a:bodyPr wrap="square" rtlCol="0">
            <a:spAutoFit/>
          </a:bodyPr>
          <a:lstStyle/>
          <a:p>
            <a:r>
              <a:rPr lang="en-US" b="1" dirty="0" smtClean="0"/>
              <a:t>Social Determinants of Health</a:t>
            </a:r>
          </a:p>
          <a:p>
            <a:r>
              <a:rPr lang="en-US" i="1" dirty="0" smtClean="0"/>
              <a:t>“</a:t>
            </a:r>
            <a:r>
              <a:rPr lang="en-US" dirty="0" smtClean="0"/>
              <a:t>…social determinants of health refers to the complex, integrated, and overlapping social structures and economic systems that include social and physical environments and health services.</a:t>
            </a:r>
            <a:r>
              <a:rPr lang="en-US" i="1" dirty="0" smtClean="0"/>
              <a:t>” (CDC, 2010)</a:t>
            </a:r>
            <a:endParaRPr lang="en-US" i="1" dirty="0"/>
          </a:p>
        </p:txBody>
      </p:sp>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432667" y="2177674"/>
            <a:ext cx="5752049" cy="4103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411309" y="5592887"/>
            <a:ext cx="2482319" cy="1102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55172" y="1796143"/>
            <a:ext cx="7345922" cy="369332"/>
          </a:xfrm>
          <a:prstGeom prst="rect">
            <a:avLst/>
          </a:prstGeom>
          <a:noFill/>
        </p:spPr>
        <p:txBody>
          <a:bodyPr wrap="none" rtlCol="0">
            <a:spAutoFit/>
          </a:bodyPr>
          <a:lstStyle/>
          <a:p>
            <a:r>
              <a:rPr lang="en-US" dirty="0" smtClean="0"/>
              <a:t>WHO Commission on Social Determinants of Health Conceptual Framework</a:t>
            </a:r>
            <a:endParaRPr lang="en-US" dirty="0"/>
          </a:p>
        </p:txBody>
      </p:sp>
      <p:sp>
        <p:nvSpPr>
          <p:cNvPr id="6" name="Text Box 3"/>
          <p:cNvSpPr txBox="1">
            <a:spLocks noChangeArrowheads="1"/>
          </p:cNvSpPr>
          <p:nvPr/>
        </p:nvSpPr>
        <p:spPr bwMode="auto">
          <a:xfrm>
            <a:off x="152400" y="152400"/>
            <a:ext cx="312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dirty="0"/>
              <a:t>Introduction</a:t>
            </a:r>
          </a:p>
        </p:txBody>
      </p:sp>
    </p:spTree>
    <p:extLst>
      <p:ext uri="{BB962C8B-B14F-4D97-AF65-F5344CB8AC3E}">
        <p14:creationId xmlns:p14="http://schemas.microsoft.com/office/powerpoint/2010/main" val="40039580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9768" y="1120877"/>
            <a:ext cx="7708490" cy="5574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19165" y="460086"/>
            <a:ext cx="8372820" cy="369332"/>
          </a:xfrm>
          <a:prstGeom prst="rect">
            <a:avLst/>
          </a:prstGeom>
          <a:noFill/>
        </p:spPr>
        <p:txBody>
          <a:bodyPr wrap="square" rtlCol="0">
            <a:spAutoFit/>
          </a:bodyPr>
          <a:lstStyle/>
          <a:p>
            <a:r>
              <a:rPr lang="en-US" b="1" dirty="0" smtClean="0"/>
              <a:t>Social Determinants of Health</a:t>
            </a:r>
          </a:p>
        </p:txBody>
      </p:sp>
      <p:sp>
        <p:nvSpPr>
          <p:cNvPr id="2" name="TextBox 1"/>
          <p:cNvSpPr txBox="1"/>
          <p:nvPr/>
        </p:nvSpPr>
        <p:spPr>
          <a:xfrm>
            <a:off x="522514" y="762001"/>
            <a:ext cx="2168222" cy="369332"/>
          </a:xfrm>
          <a:prstGeom prst="rect">
            <a:avLst/>
          </a:prstGeom>
          <a:noFill/>
        </p:spPr>
        <p:txBody>
          <a:bodyPr wrap="none" rtlCol="0">
            <a:spAutoFit/>
          </a:bodyPr>
          <a:lstStyle/>
          <a:p>
            <a:r>
              <a:rPr lang="en-US" dirty="0" smtClean="0"/>
              <a:t>Social factors matter</a:t>
            </a:r>
            <a:endParaRPr lang="en-US" dirty="0"/>
          </a:p>
        </p:txBody>
      </p:sp>
      <p:sp>
        <p:nvSpPr>
          <p:cNvPr id="6" name="Rectangle 5"/>
          <p:cNvSpPr/>
          <p:nvPr/>
        </p:nvSpPr>
        <p:spPr>
          <a:xfrm>
            <a:off x="663617" y="1138849"/>
            <a:ext cx="7560527" cy="54194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52" y="1118986"/>
            <a:ext cx="7703344" cy="1750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295" y="2806951"/>
            <a:ext cx="7512844" cy="22383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876" y="5002463"/>
            <a:ext cx="7524750" cy="17025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596390"/>
            <a:ext cx="5658921" cy="253916"/>
          </a:xfrm>
          <a:prstGeom prst="rect">
            <a:avLst/>
          </a:prstGeom>
          <a:noFill/>
        </p:spPr>
        <p:txBody>
          <a:bodyPr wrap="none" rtlCol="0">
            <a:spAutoFit/>
          </a:bodyPr>
          <a:lstStyle/>
          <a:p>
            <a:r>
              <a:rPr lang="en-US" sz="1050" dirty="0" smtClean="0"/>
              <a:t>RWJ, Health Affairs (2014) “The relative contributions of multiple determinants to health outcomes”</a:t>
            </a:r>
            <a:endParaRPr lang="en-US" sz="1050" dirty="0"/>
          </a:p>
        </p:txBody>
      </p:sp>
      <p:sp>
        <p:nvSpPr>
          <p:cNvPr id="10" name="Text Box 3"/>
          <p:cNvSpPr txBox="1">
            <a:spLocks noChangeArrowheads="1"/>
          </p:cNvSpPr>
          <p:nvPr/>
        </p:nvSpPr>
        <p:spPr bwMode="auto">
          <a:xfrm>
            <a:off x="152400" y="152400"/>
            <a:ext cx="312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dirty="0"/>
              <a:t>Introduction</a:t>
            </a:r>
          </a:p>
        </p:txBody>
      </p:sp>
    </p:spTree>
    <p:extLst>
      <p:ext uri="{BB962C8B-B14F-4D97-AF65-F5344CB8AC3E}">
        <p14:creationId xmlns:p14="http://schemas.microsoft.com/office/powerpoint/2010/main" val="20023526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9165" y="460086"/>
            <a:ext cx="8372820" cy="369332"/>
          </a:xfrm>
          <a:prstGeom prst="rect">
            <a:avLst/>
          </a:prstGeom>
          <a:noFill/>
        </p:spPr>
        <p:txBody>
          <a:bodyPr wrap="square" rtlCol="0">
            <a:spAutoFit/>
          </a:bodyPr>
          <a:lstStyle/>
          <a:p>
            <a:r>
              <a:rPr lang="en-US" b="1" dirty="0" smtClean="0"/>
              <a:t>Social Determinants of Health</a:t>
            </a:r>
          </a:p>
        </p:txBody>
      </p:sp>
      <p:sp>
        <p:nvSpPr>
          <p:cNvPr id="2" name="TextBox 1"/>
          <p:cNvSpPr txBox="1"/>
          <p:nvPr/>
        </p:nvSpPr>
        <p:spPr>
          <a:xfrm>
            <a:off x="522514" y="762001"/>
            <a:ext cx="4594206" cy="369332"/>
          </a:xfrm>
          <a:prstGeom prst="rect">
            <a:avLst/>
          </a:prstGeom>
          <a:noFill/>
        </p:spPr>
        <p:txBody>
          <a:bodyPr wrap="none" rtlCol="0">
            <a:spAutoFit/>
          </a:bodyPr>
          <a:lstStyle/>
          <a:p>
            <a:r>
              <a:rPr lang="en-US" dirty="0" smtClean="0"/>
              <a:t>Social effects hold promising multiplier effects:</a:t>
            </a:r>
            <a:endParaRPr lang="en-US" dirty="0"/>
          </a:p>
        </p:txBody>
      </p:sp>
      <p:sp>
        <p:nvSpPr>
          <p:cNvPr id="10" name="Text Box 3"/>
          <p:cNvSpPr txBox="1">
            <a:spLocks noChangeArrowheads="1"/>
          </p:cNvSpPr>
          <p:nvPr/>
        </p:nvSpPr>
        <p:spPr bwMode="auto">
          <a:xfrm>
            <a:off x="152400" y="152400"/>
            <a:ext cx="312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dirty="0"/>
              <a:t>Introduction</a:t>
            </a:r>
          </a:p>
        </p:txBody>
      </p:sp>
      <p:pic>
        <p:nvPicPr>
          <p:cNvPr id="7" name="Picture 6"/>
          <p:cNvPicPr>
            <a:picLocks noChangeAspect="1"/>
          </p:cNvPicPr>
          <p:nvPr/>
        </p:nvPicPr>
        <p:blipFill rotWithShape="1">
          <a:blip r:embed="rId2"/>
          <a:srcRect l="11287" t="28931" r="10792" b="6161"/>
          <a:stretch/>
        </p:blipFill>
        <p:spPr>
          <a:xfrm>
            <a:off x="195565" y="1131333"/>
            <a:ext cx="8596420" cy="5417820"/>
          </a:xfrm>
          <a:prstGeom prst="rect">
            <a:avLst/>
          </a:prstGeom>
        </p:spPr>
      </p:pic>
    </p:spTree>
    <p:extLst>
      <p:ext uri="{BB962C8B-B14F-4D97-AF65-F5344CB8AC3E}">
        <p14:creationId xmlns:p14="http://schemas.microsoft.com/office/powerpoint/2010/main" val="32011907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307" y="552450"/>
            <a:ext cx="6080160" cy="6080160"/>
          </a:xfrm>
          <a:prstGeom prst="rect">
            <a:avLst/>
          </a:prstGeom>
        </p:spPr>
      </p:pic>
      <p:sp>
        <p:nvSpPr>
          <p:cNvPr id="3" name="Text Box 3"/>
          <p:cNvSpPr txBox="1">
            <a:spLocks noChangeArrowheads="1"/>
          </p:cNvSpPr>
          <p:nvPr/>
        </p:nvSpPr>
        <p:spPr bwMode="auto">
          <a:xfrm>
            <a:off x="152400" y="152400"/>
            <a:ext cx="312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dirty="0" smtClean="0"/>
              <a:t>History of SN&amp;H</a:t>
            </a:r>
            <a:endParaRPr lang="en-US" altLang="en-US" sz="2000" dirty="0"/>
          </a:p>
        </p:txBody>
      </p:sp>
    </p:spTree>
    <p:extLst>
      <p:ext uri="{BB962C8B-B14F-4D97-AF65-F5344CB8AC3E}">
        <p14:creationId xmlns:p14="http://schemas.microsoft.com/office/powerpoint/2010/main" val="41612990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 y="307731"/>
            <a:ext cx="4035022" cy="6233746"/>
          </a:xfrm>
          <a:prstGeom prst="rect">
            <a:avLst/>
          </a:prstGeom>
        </p:spPr>
      </p:pic>
      <p:pic>
        <p:nvPicPr>
          <p:cNvPr id="3" name="Picture 2"/>
          <p:cNvPicPr>
            <a:picLocks noChangeAspect="1"/>
          </p:cNvPicPr>
          <p:nvPr/>
        </p:nvPicPr>
        <p:blipFill rotWithShape="1">
          <a:blip r:embed="rId3"/>
          <a:srcRect l="20785" t="16290" r="56716" b="17919"/>
          <a:stretch/>
        </p:blipFill>
        <p:spPr>
          <a:xfrm>
            <a:off x="4581188" y="307731"/>
            <a:ext cx="4025275" cy="6375544"/>
          </a:xfrm>
          <a:prstGeom prst="rect">
            <a:avLst/>
          </a:prstGeom>
        </p:spPr>
      </p:pic>
      <p:sp>
        <p:nvSpPr>
          <p:cNvPr id="5" name="Rectangle 4"/>
          <p:cNvSpPr/>
          <p:nvPr/>
        </p:nvSpPr>
        <p:spPr>
          <a:xfrm>
            <a:off x="782515" y="1230923"/>
            <a:ext cx="3305908" cy="254977"/>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5507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 y="307731"/>
            <a:ext cx="4035022" cy="6233746"/>
          </a:xfrm>
          <a:prstGeom prst="rect">
            <a:avLst/>
          </a:prstGeom>
        </p:spPr>
      </p:pic>
      <p:sp>
        <p:nvSpPr>
          <p:cNvPr id="5" name="Rectangle 4"/>
          <p:cNvSpPr/>
          <p:nvPr/>
        </p:nvSpPr>
        <p:spPr>
          <a:xfrm>
            <a:off x="782515" y="1459530"/>
            <a:ext cx="3305908" cy="254977"/>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41226" t="14208" r="31372" b="9293"/>
          <a:stretch/>
        </p:blipFill>
        <p:spPr>
          <a:xfrm>
            <a:off x="4437641" y="184638"/>
            <a:ext cx="4281915" cy="6475018"/>
          </a:xfrm>
          <a:prstGeom prst="rect">
            <a:avLst/>
          </a:prstGeom>
        </p:spPr>
      </p:pic>
    </p:spTree>
    <p:extLst>
      <p:ext uri="{BB962C8B-B14F-4D97-AF65-F5344CB8AC3E}">
        <p14:creationId xmlns:p14="http://schemas.microsoft.com/office/powerpoint/2010/main" val="1652290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 y="307731"/>
            <a:ext cx="4035022" cy="6233746"/>
          </a:xfrm>
          <a:prstGeom prst="rect">
            <a:avLst/>
          </a:prstGeom>
        </p:spPr>
      </p:pic>
      <p:sp>
        <p:nvSpPr>
          <p:cNvPr id="5" name="Rectangle 4"/>
          <p:cNvSpPr/>
          <p:nvPr/>
        </p:nvSpPr>
        <p:spPr>
          <a:xfrm>
            <a:off x="773722" y="3890538"/>
            <a:ext cx="3305908" cy="204384"/>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srcRect l="8077" t="7745" r="7660" b="56206"/>
          <a:stretch/>
        </p:blipFill>
        <p:spPr>
          <a:xfrm>
            <a:off x="4360985" y="202224"/>
            <a:ext cx="4444376" cy="3042138"/>
          </a:xfrm>
          <a:prstGeom prst="rect">
            <a:avLst/>
          </a:prstGeom>
        </p:spPr>
      </p:pic>
    </p:spTree>
    <p:extLst>
      <p:ext uri="{BB962C8B-B14F-4D97-AF65-F5344CB8AC3E}">
        <p14:creationId xmlns:p14="http://schemas.microsoft.com/office/powerpoint/2010/main" val="3338944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19100" y="1979275"/>
            <a:ext cx="4927601" cy="3170099"/>
          </a:xfrm>
          <a:prstGeom prst="rect">
            <a:avLst/>
          </a:prstGeom>
        </p:spPr>
        <p:txBody>
          <a:bodyPr wrap="square">
            <a:spAutoFit/>
          </a:bodyPr>
          <a:lstStyle/>
          <a:p>
            <a:pPr marL="342900" indent="-342900">
              <a:spcBef>
                <a:spcPct val="0"/>
              </a:spcBef>
              <a:buAutoNum type="arabicPeriod"/>
            </a:pPr>
            <a:r>
              <a:rPr lang="en-US" altLang="en-US" sz="2000" dirty="0" smtClean="0"/>
              <a:t>Intro/Big Picture</a:t>
            </a:r>
          </a:p>
          <a:p>
            <a:pPr marL="800100" lvl="1" indent="-342900">
              <a:spcBef>
                <a:spcPct val="0"/>
              </a:spcBef>
              <a:buAutoNum type="arabicPeriod"/>
            </a:pPr>
            <a:r>
              <a:rPr lang="en-US" altLang="en-US" sz="2000" dirty="0" smtClean="0"/>
              <a:t>What are networks? </a:t>
            </a:r>
          </a:p>
          <a:p>
            <a:pPr marL="800100" lvl="1" indent="-342900">
              <a:spcBef>
                <a:spcPct val="0"/>
              </a:spcBef>
              <a:buAutoNum type="arabicPeriod"/>
            </a:pPr>
            <a:r>
              <a:rPr lang="en-US" altLang="en-US" sz="2000" dirty="0" smtClean="0"/>
              <a:t>Connections &amp; Positions</a:t>
            </a:r>
          </a:p>
          <a:p>
            <a:pPr marL="342900" indent="-342900">
              <a:spcBef>
                <a:spcPct val="0"/>
              </a:spcBef>
              <a:buAutoNum type="arabicPeriod"/>
            </a:pPr>
            <a:r>
              <a:rPr lang="en-US" altLang="en-US" sz="2000" dirty="0" smtClean="0"/>
              <a:t>Network Relevance to Health Research</a:t>
            </a:r>
          </a:p>
          <a:p>
            <a:pPr marL="342900" indent="-342900">
              <a:spcBef>
                <a:spcPct val="0"/>
              </a:spcBef>
              <a:buAutoNum type="arabicPeriod"/>
            </a:pPr>
            <a:r>
              <a:rPr lang="en-US" altLang="en-US" sz="2000" dirty="0" smtClean="0"/>
              <a:t>Basic Network Data Elements</a:t>
            </a:r>
          </a:p>
          <a:p>
            <a:pPr marL="800100" lvl="1" indent="-342900">
              <a:spcBef>
                <a:spcPct val="0"/>
              </a:spcBef>
              <a:buAutoNum type="arabicPeriod"/>
            </a:pPr>
            <a:r>
              <a:rPr lang="en-US" altLang="en-US" sz="2000" dirty="0" smtClean="0"/>
              <a:t>Types of networks</a:t>
            </a:r>
          </a:p>
          <a:p>
            <a:pPr marL="800100" lvl="1" indent="-342900">
              <a:spcBef>
                <a:spcPct val="0"/>
              </a:spcBef>
              <a:buAutoNum type="arabicPeriod"/>
            </a:pPr>
            <a:r>
              <a:rPr lang="en-US" altLang="en-US" sz="2000" dirty="0" smtClean="0"/>
              <a:t>Levels of analysis</a:t>
            </a:r>
          </a:p>
          <a:p>
            <a:pPr marL="800100" lvl="1" indent="-342900">
              <a:spcBef>
                <a:spcPct val="0"/>
              </a:spcBef>
              <a:buAutoNum type="arabicPeriod"/>
            </a:pPr>
            <a:r>
              <a:rPr lang="en-US" altLang="en-US" sz="2000" dirty="0" smtClean="0"/>
              <a:t>Data structures</a:t>
            </a:r>
          </a:p>
          <a:p>
            <a:pPr marL="800100" lvl="1" indent="-342900">
              <a:spcBef>
                <a:spcPct val="0"/>
              </a:spcBef>
              <a:buAutoNum type="arabicPeriod"/>
            </a:pPr>
            <a:endParaRPr lang="en-US" altLang="en-US" sz="2000" dirty="0" smtClean="0"/>
          </a:p>
          <a:p>
            <a:pPr lvl="1">
              <a:spcBef>
                <a:spcPct val="0"/>
              </a:spcBef>
              <a:buFontTx/>
              <a:buAutoNum type="arabicPeriod"/>
            </a:pPr>
            <a:endParaRPr lang="en-US" altLang="en-US" sz="2000" dirty="0"/>
          </a:p>
        </p:txBody>
      </p:sp>
      <p:sp>
        <p:nvSpPr>
          <p:cNvPr id="4" name="Text Box 2"/>
          <p:cNvSpPr txBox="1">
            <a:spLocks noChangeArrowheads="1"/>
          </p:cNvSpPr>
          <p:nvPr/>
        </p:nvSpPr>
        <p:spPr bwMode="auto">
          <a:xfrm>
            <a:off x="250825" y="642938"/>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400" i="1" dirty="0" smtClean="0"/>
              <a:t>Outline</a:t>
            </a:r>
            <a:endParaRPr lang="en-US" altLang="en-US" sz="1400" i="1" dirty="0"/>
          </a:p>
        </p:txBody>
      </p:sp>
      <p:sp>
        <p:nvSpPr>
          <p:cNvPr id="5" name="Text Box 4"/>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a:t>Social Network Data</a:t>
            </a:r>
          </a:p>
        </p:txBody>
      </p:sp>
    </p:spTree>
    <p:extLst>
      <p:ext uri="{BB962C8B-B14F-4D97-AF65-F5344CB8AC3E}">
        <p14:creationId xmlns:p14="http://schemas.microsoft.com/office/powerpoint/2010/main" val="18496228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 y="307731"/>
            <a:ext cx="4035022" cy="6233746"/>
          </a:xfrm>
          <a:prstGeom prst="rect">
            <a:avLst/>
          </a:prstGeom>
        </p:spPr>
      </p:pic>
      <p:sp>
        <p:nvSpPr>
          <p:cNvPr id="5" name="Rectangle 4"/>
          <p:cNvSpPr/>
          <p:nvPr/>
        </p:nvSpPr>
        <p:spPr>
          <a:xfrm>
            <a:off x="773722" y="4094922"/>
            <a:ext cx="3305908" cy="217640"/>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5920" t="5514" r="10595" b="53078"/>
          <a:stretch/>
        </p:blipFill>
        <p:spPr>
          <a:xfrm>
            <a:off x="4339504" y="307731"/>
            <a:ext cx="4448620" cy="3297115"/>
          </a:xfrm>
          <a:prstGeom prst="rect">
            <a:avLst/>
          </a:prstGeom>
        </p:spPr>
      </p:pic>
      <p:pic>
        <p:nvPicPr>
          <p:cNvPr id="6" name="Picture 5"/>
          <p:cNvPicPr>
            <a:picLocks noChangeAspect="1"/>
          </p:cNvPicPr>
          <p:nvPr/>
        </p:nvPicPr>
        <p:blipFill rotWithShape="1">
          <a:blip r:embed="rId4"/>
          <a:srcRect l="22981" t="33381" r="26258" b="13455"/>
          <a:stretch/>
        </p:blipFill>
        <p:spPr>
          <a:xfrm>
            <a:off x="4681391" y="2809102"/>
            <a:ext cx="4372983" cy="3520860"/>
          </a:xfrm>
          <a:prstGeom prst="rect">
            <a:avLst/>
          </a:prstGeom>
        </p:spPr>
      </p:pic>
      <p:sp>
        <p:nvSpPr>
          <p:cNvPr id="7" name="TextBox 6"/>
          <p:cNvSpPr txBox="1"/>
          <p:nvPr/>
        </p:nvSpPr>
        <p:spPr>
          <a:xfrm>
            <a:off x="4681391" y="6374154"/>
            <a:ext cx="2966829" cy="276999"/>
          </a:xfrm>
          <a:prstGeom prst="rect">
            <a:avLst/>
          </a:prstGeom>
          <a:noFill/>
        </p:spPr>
        <p:txBody>
          <a:bodyPr wrap="square" rtlCol="0">
            <a:spAutoFit/>
          </a:bodyPr>
          <a:lstStyle/>
          <a:p>
            <a:r>
              <a:rPr lang="en-US" sz="1200" dirty="0" smtClean="0"/>
              <a:t>Social Science &amp; Medicine, 2000</a:t>
            </a:r>
            <a:endParaRPr lang="en-US" sz="1200" dirty="0"/>
          </a:p>
        </p:txBody>
      </p:sp>
    </p:spTree>
    <p:extLst>
      <p:ext uri="{BB962C8B-B14F-4D97-AF65-F5344CB8AC3E}">
        <p14:creationId xmlns:p14="http://schemas.microsoft.com/office/powerpoint/2010/main" val="42297756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 y="307731"/>
            <a:ext cx="4035022" cy="6233746"/>
          </a:xfrm>
          <a:prstGeom prst="rect">
            <a:avLst/>
          </a:prstGeom>
        </p:spPr>
      </p:pic>
      <p:sp>
        <p:nvSpPr>
          <p:cNvPr id="5" name="Rectangle 4"/>
          <p:cNvSpPr/>
          <p:nvPr/>
        </p:nvSpPr>
        <p:spPr>
          <a:xfrm>
            <a:off x="773722" y="5336936"/>
            <a:ext cx="3305908" cy="246179"/>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14696" t="7347" r="5101" b="82542"/>
          <a:stretch/>
        </p:blipFill>
        <p:spPr>
          <a:xfrm>
            <a:off x="4260861" y="426836"/>
            <a:ext cx="4784527" cy="805961"/>
          </a:xfrm>
          <a:prstGeom prst="rect">
            <a:avLst/>
          </a:prstGeom>
        </p:spPr>
      </p:pic>
      <p:pic>
        <p:nvPicPr>
          <p:cNvPr id="6" name="Picture 5"/>
          <p:cNvPicPr>
            <a:picLocks noChangeAspect="1"/>
          </p:cNvPicPr>
          <p:nvPr/>
        </p:nvPicPr>
        <p:blipFill rotWithShape="1">
          <a:blip r:embed="rId4"/>
          <a:srcRect l="22673" t="18785" r="23559" b="70345"/>
          <a:stretch/>
        </p:blipFill>
        <p:spPr>
          <a:xfrm>
            <a:off x="4331308" y="1421524"/>
            <a:ext cx="4267063" cy="833718"/>
          </a:xfrm>
          <a:prstGeom prst="rect">
            <a:avLst/>
          </a:prstGeom>
        </p:spPr>
      </p:pic>
      <p:pic>
        <p:nvPicPr>
          <p:cNvPr id="9" name="Picture 8"/>
          <p:cNvPicPr>
            <a:picLocks noChangeAspect="1"/>
          </p:cNvPicPr>
          <p:nvPr/>
        </p:nvPicPr>
        <p:blipFill rotWithShape="1">
          <a:blip r:embed="rId5"/>
          <a:srcRect l="2418" t="44682" r="6860" b="41458"/>
          <a:stretch/>
        </p:blipFill>
        <p:spPr>
          <a:xfrm>
            <a:off x="4500282" y="2443969"/>
            <a:ext cx="4545106" cy="878158"/>
          </a:xfrm>
          <a:prstGeom prst="rect">
            <a:avLst/>
          </a:prstGeom>
        </p:spPr>
      </p:pic>
      <p:pic>
        <p:nvPicPr>
          <p:cNvPr id="10" name="Picture 9"/>
          <p:cNvPicPr>
            <a:picLocks noChangeAspect="1"/>
          </p:cNvPicPr>
          <p:nvPr/>
        </p:nvPicPr>
        <p:blipFill rotWithShape="1">
          <a:blip r:embed="rId6"/>
          <a:srcRect l="7479" t="30247" r="11919" b="50051"/>
          <a:stretch/>
        </p:blipFill>
        <p:spPr>
          <a:xfrm>
            <a:off x="4331308" y="3510854"/>
            <a:ext cx="4437682" cy="1048315"/>
          </a:xfrm>
          <a:prstGeom prst="rect">
            <a:avLst/>
          </a:prstGeom>
        </p:spPr>
      </p:pic>
    </p:spTree>
    <p:extLst>
      <p:ext uri="{BB962C8B-B14F-4D97-AF65-F5344CB8AC3E}">
        <p14:creationId xmlns:p14="http://schemas.microsoft.com/office/powerpoint/2010/main" val="1680943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 y="307731"/>
            <a:ext cx="4035022" cy="6233746"/>
          </a:xfrm>
          <a:prstGeom prst="rect">
            <a:avLst/>
          </a:prstGeom>
        </p:spPr>
      </p:pic>
      <p:sp>
        <p:nvSpPr>
          <p:cNvPr id="5" name="Rectangle 4"/>
          <p:cNvSpPr/>
          <p:nvPr/>
        </p:nvSpPr>
        <p:spPr>
          <a:xfrm>
            <a:off x="773722" y="5336936"/>
            <a:ext cx="3305908" cy="246179"/>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l="24758" t="12436" r="29065" b="10359"/>
          <a:stretch/>
        </p:blipFill>
        <p:spPr>
          <a:xfrm>
            <a:off x="4497381" y="307731"/>
            <a:ext cx="4266475" cy="6441897"/>
          </a:xfrm>
          <a:prstGeom prst="rect">
            <a:avLst/>
          </a:prstGeom>
        </p:spPr>
      </p:pic>
    </p:spTree>
    <p:extLst>
      <p:ext uri="{BB962C8B-B14F-4D97-AF65-F5344CB8AC3E}">
        <p14:creationId xmlns:p14="http://schemas.microsoft.com/office/powerpoint/2010/main" val="7541893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 y="307731"/>
            <a:ext cx="4035022" cy="6233746"/>
          </a:xfrm>
          <a:prstGeom prst="rect">
            <a:avLst/>
          </a:prstGeom>
        </p:spPr>
      </p:pic>
      <p:sp>
        <p:nvSpPr>
          <p:cNvPr id="5" name="Rectangle 4"/>
          <p:cNvSpPr/>
          <p:nvPr/>
        </p:nvSpPr>
        <p:spPr>
          <a:xfrm>
            <a:off x="747346" y="6022731"/>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4595" t="19242" r="7180"/>
          <a:stretch/>
        </p:blipFill>
        <p:spPr>
          <a:xfrm>
            <a:off x="4378394" y="501162"/>
            <a:ext cx="4765606" cy="5715000"/>
          </a:xfrm>
          <a:prstGeom prst="rect">
            <a:avLst/>
          </a:prstGeom>
        </p:spPr>
      </p:pic>
    </p:spTree>
    <p:extLst>
      <p:ext uri="{BB962C8B-B14F-4D97-AF65-F5344CB8AC3E}">
        <p14:creationId xmlns:p14="http://schemas.microsoft.com/office/powerpoint/2010/main" val="41971839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 y="307731"/>
            <a:ext cx="4035022" cy="6233746"/>
          </a:xfrm>
          <a:prstGeom prst="rect">
            <a:avLst/>
          </a:prstGeom>
        </p:spPr>
      </p:pic>
      <p:sp>
        <p:nvSpPr>
          <p:cNvPr id="5" name="Rectangle 4"/>
          <p:cNvSpPr/>
          <p:nvPr/>
        </p:nvSpPr>
        <p:spPr>
          <a:xfrm>
            <a:off x="747346" y="6220487"/>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l="22131" t="22181" r="17615" b="22393"/>
          <a:stretch/>
        </p:blipFill>
        <p:spPr>
          <a:xfrm>
            <a:off x="4542594" y="307731"/>
            <a:ext cx="4478947" cy="3167268"/>
          </a:xfrm>
          <a:prstGeom prst="rect">
            <a:avLst/>
          </a:prstGeom>
        </p:spPr>
      </p:pic>
      <p:pic>
        <p:nvPicPr>
          <p:cNvPr id="6" name="Picture 5"/>
          <p:cNvPicPr>
            <a:picLocks noChangeAspect="1"/>
          </p:cNvPicPr>
          <p:nvPr/>
        </p:nvPicPr>
        <p:blipFill rotWithShape="1">
          <a:blip r:embed="rId4"/>
          <a:srcRect l="31551" t="19120" r="35068" b="53655"/>
          <a:stretch/>
        </p:blipFill>
        <p:spPr>
          <a:xfrm>
            <a:off x="4278209" y="2210437"/>
            <a:ext cx="3872956" cy="2428333"/>
          </a:xfrm>
          <a:prstGeom prst="rect">
            <a:avLst/>
          </a:prstGeom>
        </p:spPr>
      </p:pic>
      <p:pic>
        <p:nvPicPr>
          <p:cNvPr id="4" name="Picture 3"/>
          <p:cNvPicPr>
            <a:picLocks noChangeAspect="1"/>
          </p:cNvPicPr>
          <p:nvPr/>
        </p:nvPicPr>
        <p:blipFill rotWithShape="1">
          <a:blip r:embed="rId5"/>
          <a:srcRect l="39783" t="12284" r="22593" b="59721"/>
          <a:stretch/>
        </p:blipFill>
        <p:spPr>
          <a:xfrm>
            <a:off x="5244671" y="3918621"/>
            <a:ext cx="3776870" cy="2160430"/>
          </a:xfrm>
          <a:prstGeom prst="rect">
            <a:avLst/>
          </a:prstGeom>
        </p:spPr>
      </p:pic>
      <p:sp>
        <p:nvSpPr>
          <p:cNvPr id="7" name="TextBox 6"/>
          <p:cNvSpPr txBox="1"/>
          <p:nvPr/>
        </p:nvSpPr>
        <p:spPr>
          <a:xfrm>
            <a:off x="4597912" y="307731"/>
            <a:ext cx="633507" cy="369332"/>
          </a:xfrm>
          <a:prstGeom prst="rect">
            <a:avLst/>
          </a:prstGeom>
          <a:noFill/>
        </p:spPr>
        <p:txBody>
          <a:bodyPr wrap="none" rtlCol="0">
            <a:spAutoFit/>
          </a:bodyPr>
          <a:lstStyle/>
          <a:p>
            <a:r>
              <a:rPr lang="en-US" dirty="0" smtClean="0"/>
              <a:t>ASR</a:t>
            </a:r>
            <a:endParaRPr lang="en-US" dirty="0"/>
          </a:p>
        </p:txBody>
      </p:sp>
      <p:sp>
        <p:nvSpPr>
          <p:cNvPr id="8" name="TextBox 7"/>
          <p:cNvSpPr txBox="1"/>
          <p:nvPr/>
        </p:nvSpPr>
        <p:spPr>
          <a:xfrm>
            <a:off x="4258100" y="2172210"/>
            <a:ext cx="569387" cy="369332"/>
          </a:xfrm>
          <a:prstGeom prst="rect">
            <a:avLst/>
          </a:prstGeom>
          <a:noFill/>
        </p:spPr>
        <p:txBody>
          <a:bodyPr wrap="none" rtlCol="0">
            <a:spAutoFit/>
          </a:bodyPr>
          <a:lstStyle/>
          <a:p>
            <a:r>
              <a:rPr lang="en-US" dirty="0" smtClean="0"/>
              <a:t>AJS</a:t>
            </a:r>
            <a:endParaRPr lang="en-US" dirty="0"/>
          </a:p>
        </p:txBody>
      </p:sp>
      <p:sp>
        <p:nvSpPr>
          <p:cNvPr id="9" name="TextBox 8"/>
          <p:cNvSpPr txBox="1"/>
          <p:nvPr/>
        </p:nvSpPr>
        <p:spPr>
          <a:xfrm>
            <a:off x="5255022" y="5193039"/>
            <a:ext cx="736099" cy="369332"/>
          </a:xfrm>
          <a:prstGeom prst="rect">
            <a:avLst/>
          </a:prstGeom>
          <a:noFill/>
        </p:spPr>
        <p:txBody>
          <a:bodyPr wrap="none" rtlCol="0">
            <a:spAutoFit/>
          </a:bodyPr>
          <a:lstStyle/>
          <a:p>
            <a:r>
              <a:rPr lang="en-US" dirty="0" smtClean="0"/>
              <a:t>AJPH</a:t>
            </a:r>
            <a:endParaRPr lang="en-US" dirty="0"/>
          </a:p>
        </p:txBody>
      </p:sp>
      <p:pic>
        <p:nvPicPr>
          <p:cNvPr id="10" name="Picture 9"/>
          <p:cNvPicPr>
            <a:picLocks noChangeAspect="1"/>
          </p:cNvPicPr>
          <p:nvPr/>
        </p:nvPicPr>
        <p:blipFill rotWithShape="1">
          <a:blip r:embed="rId6"/>
          <a:srcRect l="22826" t="16949" r="26767" b="50825"/>
          <a:stretch/>
        </p:blipFill>
        <p:spPr>
          <a:xfrm>
            <a:off x="4399721" y="4912889"/>
            <a:ext cx="3871372" cy="1902677"/>
          </a:xfrm>
          <a:prstGeom prst="rect">
            <a:avLst/>
          </a:prstGeom>
        </p:spPr>
      </p:pic>
    </p:spTree>
    <p:extLst>
      <p:ext uri="{BB962C8B-B14F-4D97-AF65-F5344CB8AC3E}">
        <p14:creationId xmlns:p14="http://schemas.microsoft.com/office/powerpoint/2010/main" val="865272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939" t="30714" r="16970" b="20832"/>
          <a:stretch/>
        </p:blipFill>
        <p:spPr>
          <a:xfrm>
            <a:off x="4646723" y="241595"/>
            <a:ext cx="4421196" cy="25715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536330" y="416803"/>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4"/>
          <a:srcRect l="29504" t="36462" r="30991" b="29763"/>
          <a:stretch/>
        </p:blipFill>
        <p:spPr>
          <a:xfrm>
            <a:off x="4273110" y="1217786"/>
            <a:ext cx="4592024" cy="3018177"/>
          </a:xfrm>
          <a:prstGeom prst="rect">
            <a:avLst/>
          </a:prstGeom>
        </p:spPr>
      </p:pic>
      <p:pic>
        <p:nvPicPr>
          <p:cNvPr id="8" name="Picture 7"/>
          <p:cNvPicPr>
            <a:picLocks noChangeAspect="1"/>
          </p:cNvPicPr>
          <p:nvPr/>
        </p:nvPicPr>
        <p:blipFill rotWithShape="1">
          <a:blip r:embed="rId5"/>
          <a:srcRect l="25000" t="38160" r="29826" b="4294"/>
          <a:stretch/>
        </p:blipFill>
        <p:spPr>
          <a:xfrm>
            <a:off x="4748115" y="2726874"/>
            <a:ext cx="4218411" cy="4131125"/>
          </a:xfrm>
          <a:prstGeom prst="rect">
            <a:avLst/>
          </a:prstGeom>
        </p:spPr>
      </p:pic>
    </p:spTree>
    <p:extLst>
      <p:ext uri="{BB962C8B-B14F-4D97-AF65-F5344CB8AC3E}">
        <p14:creationId xmlns:p14="http://schemas.microsoft.com/office/powerpoint/2010/main" val="1802653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pic>
        <p:nvPicPr>
          <p:cNvPr id="3" name="Picture 2"/>
          <p:cNvPicPr>
            <a:picLocks noChangeAspect="1"/>
          </p:cNvPicPr>
          <p:nvPr/>
        </p:nvPicPr>
        <p:blipFill rotWithShape="1">
          <a:blip r:embed="rId3"/>
          <a:srcRect l="21411" t="12065" r="26475" b="8641"/>
          <a:stretch/>
        </p:blipFill>
        <p:spPr>
          <a:xfrm>
            <a:off x="4273062" y="182438"/>
            <a:ext cx="4343400" cy="6616212"/>
          </a:xfrm>
          <a:prstGeom prst="rect">
            <a:avLst/>
          </a:prstGeom>
        </p:spPr>
      </p:pic>
      <p:sp>
        <p:nvSpPr>
          <p:cNvPr id="4" name="Rectangle 3"/>
          <p:cNvSpPr/>
          <p:nvPr/>
        </p:nvSpPr>
        <p:spPr>
          <a:xfrm>
            <a:off x="536330" y="589079"/>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7781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545123" y="1160579"/>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34783" t="38724" r="18587" b="30735"/>
          <a:stretch/>
        </p:blipFill>
        <p:spPr>
          <a:xfrm>
            <a:off x="4216424" y="237392"/>
            <a:ext cx="4585253" cy="2308660"/>
          </a:xfrm>
          <a:prstGeom prst="rect">
            <a:avLst/>
          </a:prstGeom>
        </p:spPr>
      </p:pic>
      <p:pic>
        <p:nvPicPr>
          <p:cNvPr id="7" name="Picture 6"/>
          <p:cNvPicPr>
            <a:picLocks noChangeAspect="1"/>
          </p:cNvPicPr>
          <p:nvPr/>
        </p:nvPicPr>
        <p:blipFill rotWithShape="1">
          <a:blip r:embed="rId4"/>
          <a:srcRect l="16631" t="27554" r="25435" b="16313"/>
          <a:stretch/>
        </p:blipFill>
        <p:spPr>
          <a:xfrm>
            <a:off x="4593326" y="1776810"/>
            <a:ext cx="4483572" cy="3339547"/>
          </a:xfrm>
          <a:prstGeom prst="rect">
            <a:avLst/>
          </a:prstGeom>
        </p:spPr>
      </p:pic>
      <p:pic>
        <p:nvPicPr>
          <p:cNvPr id="8" name="Picture 7"/>
          <p:cNvPicPr>
            <a:picLocks noChangeAspect="1"/>
          </p:cNvPicPr>
          <p:nvPr/>
        </p:nvPicPr>
        <p:blipFill rotWithShape="1">
          <a:blip r:embed="rId5"/>
          <a:srcRect l="55025" t="33351" r="20357" b="19541"/>
          <a:stretch/>
        </p:blipFill>
        <p:spPr>
          <a:xfrm>
            <a:off x="6339347" y="2546052"/>
            <a:ext cx="2737551" cy="4027026"/>
          </a:xfrm>
          <a:prstGeom prst="rect">
            <a:avLst/>
          </a:prstGeom>
        </p:spPr>
      </p:pic>
    </p:spTree>
    <p:extLst>
      <p:ext uri="{BB962C8B-B14F-4D97-AF65-F5344CB8AC3E}">
        <p14:creationId xmlns:p14="http://schemas.microsoft.com/office/powerpoint/2010/main" val="2477970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661668" y="1691810"/>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l="23044" t="30099" r="33044" b="41622"/>
          <a:stretch/>
        </p:blipFill>
        <p:spPr>
          <a:xfrm>
            <a:off x="4082527" y="278296"/>
            <a:ext cx="4818231" cy="2385263"/>
          </a:xfrm>
          <a:prstGeom prst="rect">
            <a:avLst/>
          </a:prstGeom>
        </p:spPr>
      </p:pic>
    </p:spTree>
    <p:extLst>
      <p:ext uri="{BB962C8B-B14F-4D97-AF65-F5344CB8AC3E}">
        <p14:creationId xmlns:p14="http://schemas.microsoft.com/office/powerpoint/2010/main" val="16740342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661668" y="1841914"/>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l="4759" t="42201" r="79971" b="28042"/>
          <a:stretch/>
        </p:blipFill>
        <p:spPr>
          <a:xfrm>
            <a:off x="4099388" y="390417"/>
            <a:ext cx="2702104" cy="4048019"/>
          </a:xfrm>
          <a:prstGeom prst="rect">
            <a:avLst/>
          </a:prstGeom>
        </p:spPr>
      </p:pic>
      <p:pic>
        <p:nvPicPr>
          <p:cNvPr id="6" name="Picture 5"/>
          <p:cNvPicPr>
            <a:picLocks noChangeAspect="1"/>
          </p:cNvPicPr>
          <p:nvPr/>
        </p:nvPicPr>
        <p:blipFill rotWithShape="1">
          <a:blip r:embed="rId4"/>
          <a:srcRect l="19158" t="39561" r="20674" b="37928"/>
          <a:stretch/>
        </p:blipFill>
        <p:spPr>
          <a:xfrm>
            <a:off x="4325420" y="4315500"/>
            <a:ext cx="4198058" cy="1207417"/>
          </a:xfrm>
          <a:prstGeom prst="rect">
            <a:avLst/>
          </a:prstGeom>
        </p:spPr>
      </p:pic>
      <p:pic>
        <p:nvPicPr>
          <p:cNvPr id="7" name="Picture 6"/>
          <p:cNvPicPr>
            <a:picLocks noChangeAspect="1"/>
          </p:cNvPicPr>
          <p:nvPr/>
        </p:nvPicPr>
        <p:blipFill rotWithShape="1">
          <a:blip r:embed="rId5"/>
          <a:srcRect l="16967" t="32436" r="44944" b="48502"/>
          <a:stretch/>
        </p:blipFill>
        <p:spPr>
          <a:xfrm>
            <a:off x="5044612" y="5169565"/>
            <a:ext cx="3863083" cy="1486212"/>
          </a:xfrm>
          <a:prstGeom prst="rect">
            <a:avLst/>
          </a:prstGeom>
        </p:spPr>
      </p:pic>
      <p:sp>
        <p:nvSpPr>
          <p:cNvPr id="8" name="TextBox 7"/>
          <p:cNvSpPr txBox="1"/>
          <p:nvPr/>
        </p:nvSpPr>
        <p:spPr>
          <a:xfrm>
            <a:off x="7846699" y="5420175"/>
            <a:ext cx="902811" cy="369332"/>
          </a:xfrm>
          <a:prstGeom prst="rect">
            <a:avLst/>
          </a:prstGeom>
          <a:noFill/>
        </p:spPr>
        <p:txBody>
          <a:bodyPr wrap="none" rtlCol="0">
            <a:spAutoFit/>
          </a:bodyPr>
          <a:lstStyle/>
          <a:p>
            <a:r>
              <a:rPr lang="en-US" dirty="0" smtClean="0"/>
              <a:t>Science</a:t>
            </a:r>
            <a:endParaRPr lang="en-US" dirty="0"/>
          </a:p>
        </p:txBody>
      </p:sp>
      <p:sp>
        <p:nvSpPr>
          <p:cNvPr id="9" name="TextBox 8"/>
          <p:cNvSpPr txBox="1"/>
          <p:nvPr/>
        </p:nvSpPr>
        <p:spPr>
          <a:xfrm>
            <a:off x="4340145" y="5143176"/>
            <a:ext cx="782587" cy="461665"/>
          </a:xfrm>
          <a:prstGeom prst="rect">
            <a:avLst/>
          </a:prstGeom>
          <a:solidFill>
            <a:schemeClr val="bg1"/>
          </a:solidFill>
        </p:spPr>
        <p:txBody>
          <a:bodyPr wrap="none" rtlCol="0">
            <a:spAutoFit/>
          </a:bodyPr>
          <a:lstStyle/>
          <a:p>
            <a:r>
              <a:rPr lang="en-US" sz="1200" dirty="0" smtClean="0"/>
              <a:t>Social </a:t>
            </a:r>
          </a:p>
          <a:p>
            <a:r>
              <a:rPr lang="en-US" sz="1200" dirty="0" smtClean="0"/>
              <a:t>Networks</a:t>
            </a:r>
            <a:endParaRPr lang="en-US" sz="1200" dirty="0"/>
          </a:p>
        </p:txBody>
      </p:sp>
    </p:spTree>
    <p:extLst>
      <p:ext uri="{BB962C8B-B14F-4D97-AF65-F5344CB8AC3E}">
        <p14:creationId xmlns:p14="http://schemas.microsoft.com/office/powerpoint/2010/main" val="17258478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3"/>
          <p:cNvSpPr txBox="1">
            <a:spLocks noChangeArrowheads="1"/>
          </p:cNvSpPr>
          <p:nvPr/>
        </p:nvSpPr>
        <p:spPr bwMode="auto">
          <a:xfrm>
            <a:off x="152400" y="152400"/>
            <a:ext cx="312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Introduction</a:t>
            </a:r>
          </a:p>
        </p:txBody>
      </p:sp>
      <p:sp>
        <p:nvSpPr>
          <p:cNvPr id="4099" name="Text Box 6"/>
          <p:cNvSpPr txBox="1">
            <a:spLocks noChangeArrowheads="1"/>
          </p:cNvSpPr>
          <p:nvPr/>
        </p:nvSpPr>
        <p:spPr bwMode="auto">
          <a:xfrm>
            <a:off x="228600" y="685800"/>
            <a:ext cx="323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We live in a connected world:</a:t>
            </a:r>
          </a:p>
        </p:txBody>
      </p:sp>
      <p:sp>
        <p:nvSpPr>
          <p:cNvPr id="4100" name="Text Box 7"/>
          <p:cNvSpPr txBox="1">
            <a:spLocks noChangeArrowheads="1"/>
          </p:cNvSpPr>
          <p:nvPr/>
        </p:nvSpPr>
        <p:spPr bwMode="auto">
          <a:xfrm>
            <a:off x="604838" y="1905000"/>
            <a:ext cx="7848600"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cs typeface="Times New Roman" panose="02020603050405020304" pitchFamily="18" charset="0"/>
              </a:rPr>
              <a:t>“To speak of social life is to speak of the association between people – their associating in work and in play, in love and in war, to trade or to worship, to help or to hinder.  It is in the social relations men establish that their interests find expression and their desires become realized.”</a:t>
            </a:r>
          </a:p>
          <a:p>
            <a:pPr eaLnBrk="1" hangingPunct="1">
              <a:spcBef>
                <a:spcPct val="0"/>
              </a:spcBef>
              <a:buFontTx/>
              <a:buNone/>
            </a:pPr>
            <a:r>
              <a:rPr lang="en-US" altLang="en-US" sz="2400">
                <a:cs typeface="Times New Roman" panose="02020603050405020304" pitchFamily="18" charset="0"/>
              </a:rPr>
              <a:t>	Peter M. Blau</a:t>
            </a:r>
          </a:p>
          <a:p>
            <a:pPr eaLnBrk="1" hangingPunct="1">
              <a:spcBef>
                <a:spcPct val="0"/>
              </a:spcBef>
              <a:buFontTx/>
              <a:buNone/>
            </a:pPr>
            <a:r>
              <a:rPr lang="en-US" altLang="en-US" sz="2400">
                <a:cs typeface="Times New Roman" panose="02020603050405020304" pitchFamily="18" charset="0"/>
              </a:rPr>
              <a:t>	</a:t>
            </a:r>
            <a:r>
              <a:rPr lang="en-US" altLang="en-US" sz="2400" i="1">
                <a:cs typeface="Times New Roman" panose="02020603050405020304" pitchFamily="18" charset="0"/>
              </a:rPr>
              <a:t>Exchange and Power in Social Life</a:t>
            </a:r>
            <a:r>
              <a:rPr lang="en-US" altLang="en-US" sz="2400">
                <a:cs typeface="Times New Roman" panose="02020603050405020304" pitchFamily="18" charset="0"/>
              </a:rPr>
              <a:t>, 1964</a:t>
            </a:r>
            <a:endParaRPr lang="en-US" altLang="en-US" sz="2400"/>
          </a:p>
        </p:txBody>
      </p:sp>
    </p:spTree>
    <p:extLst>
      <p:ext uri="{BB962C8B-B14F-4D97-AF65-F5344CB8AC3E}">
        <p14:creationId xmlns:p14="http://schemas.microsoft.com/office/powerpoint/2010/main" val="5135014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661668" y="2334671"/>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4079880" y="206537"/>
            <a:ext cx="4918347" cy="1145187"/>
            <a:chOff x="4040123" y="3320796"/>
            <a:chExt cx="4918347" cy="1145187"/>
          </a:xfrm>
        </p:grpSpPr>
        <p:sp>
          <p:nvSpPr>
            <p:cNvPr id="6" name="Rectangle 5"/>
            <p:cNvSpPr/>
            <p:nvPr/>
          </p:nvSpPr>
          <p:spPr>
            <a:xfrm>
              <a:off x="4040123" y="3320796"/>
              <a:ext cx="4918347" cy="11451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9635" y="3400308"/>
              <a:ext cx="4736224" cy="963528"/>
            </a:xfrm>
            <a:prstGeom prst="rect">
              <a:avLst/>
            </a:prstGeom>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880" y="1643269"/>
            <a:ext cx="4918347" cy="3317322"/>
          </a:xfrm>
          <a:prstGeom prst="rect">
            <a:avLst/>
          </a:prstGeom>
        </p:spPr>
      </p:pic>
    </p:spTree>
    <p:extLst>
      <p:ext uri="{BB962C8B-B14F-4D97-AF65-F5344CB8AC3E}">
        <p14:creationId xmlns:p14="http://schemas.microsoft.com/office/powerpoint/2010/main" val="34613503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661668" y="2708019"/>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l="22392" t="25150" r="32474" b="49098"/>
          <a:stretch/>
        </p:blipFill>
        <p:spPr>
          <a:xfrm>
            <a:off x="4170732" y="437322"/>
            <a:ext cx="4734728" cy="2076756"/>
          </a:xfrm>
          <a:prstGeom prst="rect">
            <a:avLst/>
          </a:prstGeom>
        </p:spPr>
      </p:pic>
      <p:sp>
        <p:nvSpPr>
          <p:cNvPr id="6" name="TextBox 5"/>
          <p:cNvSpPr txBox="1"/>
          <p:nvPr/>
        </p:nvSpPr>
        <p:spPr>
          <a:xfrm>
            <a:off x="4117724" y="609598"/>
            <a:ext cx="2460032" cy="276999"/>
          </a:xfrm>
          <a:prstGeom prst="rect">
            <a:avLst/>
          </a:prstGeom>
          <a:noFill/>
        </p:spPr>
        <p:txBody>
          <a:bodyPr wrap="none" rtlCol="0">
            <a:spAutoFit/>
          </a:bodyPr>
          <a:lstStyle/>
          <a:p>
            <a:r>
              <a:rPr lang="en-US" sz="1200" dirty="0"/>
              <a:t>PUBLIC HEALTH </a:t>
            </a:r>
            <a:r>
              <a:rPr lang="en-US" sz="1200" dirty="0" smtClean="0"/>
              <a:t>REPORTS, 1998</a:t>
            </a:r>
            <a:endParaRPr lang="en-US" sz="1200" dirty="0"/>
          </a:p>
        </p:txBody>
      </p:sp>
      <p:pic>
        <p:nvPicPr>
          <p:cNvPr id="2" name="Picture 1"/>
          <p:cNvPicPr>
            <a:picLocks noChangeAspect="1"/>
          </p:cNvPicPr>
          <p:nvPr/>
        </p:nvPicPr>
        <p:blipFill rotWithShape="1">
          <a:blip r:embed="rId4"/>
          <a:srcRect l="15503" t="26967" r="21994" b="15682"/>
          <a:stretch/>
        </p:blipFill>
        <p:spPr>
          <a:xfrm>
            <a:off x="4740763" y="2242027"/>
            <a:ext cx="4403237" cy="3648820"/>
          </a:xfrm>
          <a:prstGeom prst="rect">
            <a:avLst/>
          </a:prstGeom>
        </p:spPr>
      </p:pic>
      <p:pic>
        <p:nvPicPr>
          <p:cNvPr id="8" name="Picture 7"/>
          <p:cNvPicPr>
            <a:picLocks noChangeAspect="1"/>
          </p:cNvPicPr>
          <p:nvPr/>
        </p:nvPicPr>
        <p:blipFill rotWithShape="1">
          <a:blip r:embed="rId5"/>
          <a:srcRect l="24755" t="31437" r="14392" b="18789"/>
          <a:stretch/>
        </p:blipFill>
        <p:spPr>
          <a:xfrm>
            <a:off x="4135929" y="3490545"/>
            <a:ext cx="5113561" cy="2265533"/>
          </a:xfrm>
          <a:prstGeom prst="rect">
            <a:avLst/>
          </a:prstGeom>
        </p:spPr>
      </p:pic>
      <p:pic>
        <p:nvPicPr>
          <p:cNvPr id="5" name="Picture 4"/>
          <p:cNvPicPr>
            <a:picLocks noChangeAspect="1"/>
          </p:cNvPicPr>
          <p:nvPr/>
        </p:nvPicPr>
        <p:blipFill rotWithShape="1">
          <a:blip r:embed="rId6"/>
          <a:srcRect l="4629" t="41650" r="11438" b="16056"/>
          <a:stretch/>
        </p:blipFill>
        <p:spPr>
          <a:xfrm>
            <a:off x="4410452" y="4375897"/>
            <a:ext cx="4733548" cy="2356648"/>
          </a:xfrm>
          <a:prstGeom prst="rect">
            <a:avLst/>
          </a:prstGeom>
        </p:spPr>
      </p:pic>
    </p:spTree>
    <p:extLst>
      <p:ext uri="{BB962C8B-B14F-4D97-AF65-F5344CB8AC3E}">
        <p14:creationId xmlns:p14="http://schemas.microsoft.com/office/powerpoint/2010/main" val="1558136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661668" y="3165098"/>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l="22981" t="33381" r="26258" b="13455"/>
          <a:stretch/>
        </p:blipFill>
        <p:spPr>
          <a:xfrm>
            <a:off x="4081670" y="237392"/>
            <a:ext cx="4837043" cy="3894493"/>
          </a:xfrm>
          <a:prstGeom prst="rect">
            <a:avLst/>
          </a:prstGeom>
        </p:spPr>
      </p:pic>
      <p:sp>
        <p:nvSpPr>
          <p:cNvPr id="6" name="TextBox 5"/>
          <p:cNvSpPr txBox="1"/>
          <p:nvPr/>
        </p:nvSpPr>
        <p:spPr>
          <a:xfrm>
            <a:off x="4081670" y="4131885"/>
            <a:ext cx="3281668" cy="369332"/>
          </a:xfrm>
          <a:prstGeom prst="rect">
            <a:avLst/>
          </a:prstGeom>
          <a:noFill/>
        </p:spPr>
        <p:txBody>
          <a:bodyPr wrap="none" rtlCol="0">
            <a:spAutoFit/>
          </a:bodyPr>
          <a:lstStyle/>
          <a:p>
            <a:r>
              <a:rPr lang="en-US" dirty="0" smtClean="0"/>
              <a:t>Social Science &amp; Medicine, 2000</a:t>
            </a:r>
            <a:endParaRPr lang="en-US" dirty="0"/>
          </a:p>
        </p:txBody>
      </p:sp>
    </p:spTree>
    <p:extLst>
      <p:ext uri="{BB962C8B-B14F-4D97-AF65-F5344CB8AC3E}">
        <p14:creationId xmlns:p14="http://schemas.microsoft.com/office/powerpoint/2010/main" val="3724044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635295" y="4070974"/>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a:spLocks noChangeArrowheads="1"/>
          </p:cNvSpPr>
          <p:nvPr/>
        </p:nvSpPr>
        <p:spPr bwMode="auto">
          <a:xfrm>
            <a:off x="4081668" y="4901451"/>
            <a:ext cx="44924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smtClean="0">
                <a:ln>
                  <a:noFill/>
                </a:ln>
                <a:solidFill>
                  <a:schemeClr val="tx1"/>
                </a:solidFill>
                <a:effectLst/>
                <a:latin typeface="Arial Unicode MS" panose="020B0604020202020204" pitchFamily="34" charset="-128"/>
              </a:rPr>
              <a:t>Mark S. Handcock, David R. Hunter, Carter T. Butts, Steven M. Goodreau, and Martina Morris (2003).</a:t>
            </a:r>
            <a:br>
              <a:rPr kumimoji="0" lang="en-US" altLang="en-US" b="0" i="0" u="none" strike="noStrike" cap="none" normalizeH="0" baseline="0" smtClean="0">
                <a:ln>
                  <a:noFill/>
                </a:ln>
                <a:solidFill>
                  <a:schemeClr val="tx1"/>
                </a:solidFill>
                <a:effectLst/>
                <a:latin typeface="Arial Unicode MS" panose="020B0604020202020204" pitchFamily="34" charset="-128"/>
              </a:rPr>
            </a:br>
            <a:r>
              <a:rPr kumimoji="0" lang="en-US" altLang="en-US" b="1" i="0" u="none" strike="noStrike" cap="none" normalizeH="0" baseline="0" smtClean="0">
                <a:ln>
                  <a:noFill/>
                </a:ln>
                <a:solidFill>
                  <a:schemeClr val="tx1"/>
                </a:solidFill>
                <a:effectLst/>
                <a:latin typeface="Arial Unicode MS" panose="020B0604020202020204" pitchFamily="34" charset="-128"/>
              </a:rPr>
              <a:t>statnet</a:t>
            </a:r>
            <a:r>
              <a:rPr kumimoji="0" lang="en-US" altLang="en-US" b="0" i="0" u="none" strike="noStrike" cap="none" normalizeH="0" baseline="0" smtClean="0">
                <a:ln>
                  <a:noFill/>
                </a:ln>
                <a:solidFill>
                  <a:schemeClr val="tx1"/>
                </a:solidFill>
                <a:effectLst/>
                <a:latin typeface="Arial Unicode MS" panose="020B0604020202020204" pitchFamily="34" charset="-128"/>
              </a:rPr>
              <a:t>: Software tools for the Statistical Modeling of Network Data. URL </a:t>
            </a:r>
            <a:r>
              <a:rPr kumimoji="0" lang="en-US" altLang="en-US" b="0" i="0" u="none" strike="noStrike" cap="none" normalizeH="0" baseline="0" smtClean="0">
                <a:ln>
                  <a:noFill/>
                </a:ln>
                <a:solidFill>
                  <a:schemeClr val="tx1"/>
                </a:solidFill>
                <a:effectLst/>
                <a:latin typeface="Arial Unicode MS" panose="020B0604020202020204" pitchFamily="34" charset="-128"/>
                <a:hlinkClick r:id="rId3"/>
              </a:rPr>
              <a:t>http://statnetproject.org</a:t>
            </a:r>
            <a:endParaRPr kumimoji="0" lang="en-US" altLang="en-US" sz="4000" b="0" i="0" u="none" strike="noStrike" cap="none" normalizeH="0" baseline="0" smtClean="0">
              <a:ln>
                <a:noFill/>
              </a:ln>
              <a:solidFill>
                <a:schemeClr val="tx1"/>
              </a:solidFill>
              <a:effectLst/>
              <a:latin typeface="Arial" panose="020B0604020202020204" pitchFamily="34" charset="0"/>
            </a:endParaRPr>
          </a:p>
        </p:txBody>
      </p:sp>
      <p:pic>
        <p:nvPicPr>
          <p:cNvPr id="11" name="Picture 10"/>
          <p:cNvPicPr>
            <a:picLocks noChangeAspect="1"/>
          </p:cNvPicPr>
          <p:nvPr/>
        </p:nvPicPr>
        <p:blipFill rotWithShape="1">
          <a:blip r:embed="rId4"/>
          <a:srcRect l="17935" t="19065" r="16848" b="32874"/>
          <a:stretch/>
        </p:blipFill>
        <p:spPr>
          <a:xfrm>
            <a:off x="4081668" y="237392"/>
            <a:ext cx="4969567" cy="3260035"/>
          </a:xfrm>
          <a:prstGeom prst="rect">
            <a:avLst/>
          </a:prstGeom>
        </p:spPr>
      </p:pic>
    </p:spTree>
    <p:extLst>
      <p:ext uri="{BB962C8B-B14F-4D97-AF65-F5344CB8AC3E}">
        <p14:creationId xmlns:p14="http://schemas.microsoft.com/office/powerpoint/2010/main" val="1811236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547368" y="4387356"/>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l="27718" t="28968" r="28043" b="15606"/>
          <a:stretch/>
        </p:blipFill>
        <p:spPr>
          <a:xfrm>
            <a:off x="4108174" y="237392"/>
            <a:ext cx="4705671" cy="4532245"/>
          </a:xfrm>
          <a:prstGeom prst="rect">
            <a:avLst/>
          </a:prstGeom>
        </p:spPr>
      </p:pic>
      <p:pic>
        <p:nvPicPr>
          <p:cNvPr id="7" name="Picture 6"/>
          <p:cNvPicPr>
            <a:picLocks noChangeAspect="1"/>
          </p:cNvPicPr>
          <p:nvPr/>
        </p:nvPicPr>
        <p:blipFill rotWithShape="1">
          <a:blip r:embed="rId4"/>
          <a:srcRect l="13310" t="22464" r="12342" b="-6451"/>
          <a:stretch/>
        </p:blipFill>
        <p:spPr>
          <a:xfrm>
            <a:off x="4108174" y="2544417"/>
            <a:ext cx="4734294" cy="4111360"/>
          </a:xfrm>
          <a:prstGeom prst="rect">
            <a:avLst/>
          </a:prstGeom>
        </p:spPr>
      </p:pic>
    </p:spTree>
    <p:extLst>
      <p:ext uri="{BB962C8B-B14F-4D97-AF65-F5344CB8AC3E}">
        <p14:creationId xmlns:p14="http://schemas.microsoft.com/office/powerpoint/2010/main" val="34580778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547368" y="4642332"/>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l="7675" t="26922" r="19747" b="17794"/>
          <a:stretch/>
        </p:blipFill>
        <p:spPr>
          <a:xfrm>
            <a:off x="4081669" y="237392"/>
            <a:ext cx="4952560" cy="3406956"/>
          </a:xfrm>
          <a:prstGeom prst="rect">
            <a:avLst/>
          </a:prstGeom>
        </p:spPr>
      </p:pic>
    </p:spTree>
    <p:extLst>
      <p:ext uri="{BB962C8B-B14F-4D97-AF65-F5344CB8AC3E}">
        <p14:creationId xmlns:p14="http://schemas.microsoft.com/office/powerpoint/2010/main" val="5794395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564952" y="5187455"/>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srcRect l="27051" t="10175" r="9854" b="58536"/>
          <a:stretch/>
        </p:blipFill>
        <p:spPr>
          <a:xfrm>
            <a:off x="4069649" y="237392"/>
            <a:ext cx="4941829" cy="2213113"/>
          </a:xfrm>
          <a:prstGeom prst="rect">
            <a:avLst/>
          </a:prstGeom>
        </p:spPr>
      </p:pic>
      <p:pic>
        <p:nvPicPr>
          <p:cNvPr id="6" name="Picture 5"/>
          <p:cNvPicPr>
            <a:picLocks noChangeAspect="1"/>
          </p:cNvPicPr>
          <p:nvPr/>
        </p:nvPicPr>
        <p:blipFill>
          <a:blip r:embed="rId4"/>
          <a:stretch>
            <a:fillRect/>
          </a:stretch>
        </p:blipFill>
        <p:spPr>
          <a:xfrm>
            <a:off x="4069649" y="2729947"/>
            <a:ext cx="4941829" cy="3304669"/>
          </a:xfrm>
          <a:prstGeom prst="rect">
            <a:avLst/>
          </a:prstGeom>
        </p:spPr>
      </p:pic>
    </p:spTree>
    <p:extLst>
      <p:ext uri="{BB962C8B-B14F-4D97-AF65-F5344CB8AC3E}">
        <p14:creationId xmlns:p14="http://schemas.microsoft.com/office/powerpoint/2010/main" val="2270707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564952" y="5359731"/>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l="22317" t="19073" r="26287" b="25705"/>
          <a:stretch/>
        </p:blipFill>
        <p:spPr>
          <a:xfrm>
            <a:off x="4077325" y="237392"/>
            <a:ext cx="4748623" cy="4607679"/>
          </a:xfrm>
          <a:prstGeom prst="rect">
            <a:avLst/>
          </a:prstGeom>
        </p:spPr>
      </p:pic>
    </p:spTree>
    <p:extLst>
      <p:ext uri="{BB962C8B-B14F-4D97-AF65-F5344CB8AC3E}">
        <p14:creationId xmlns:p14="http://schemas.microsoft.com/office/powerpoint/2010/main" val="9705551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8" y="241595"/>
            <a:ext cx="3761472" cy="6418385"/>
          </a:xfrm>
          <a:prstGeom prst="rect">
            <a:avLst/>
          </a:prstGeom>
        </p:spPr>
      </p:pic>
      <p:sp>
        <p:nvSpPr>
          <p:cNvPr id="4" name="Rectangle 3"/>
          <p:cNvSpPr/>
          <p:nvPr/>
        </p:nvSpPr>
        <p:spPr>
          <a:xfrm>
            <a:off x="538575" y="6079682"/>
            <a:ext cx="3305908" cy="193431"/>
          </a:xfrm>
          <a:prstGeom prst="rect">
            <a:avLst/>
          </a:prstGeom>
          <a:noFill/>
          <a:ln w="0">
            <a:solidFill>
              <a:srgbClr val="FFC00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34" y="237392"/>
            <a:ext cx="4260959" cy="6438262"/>
          </a:xfrm>
          <a:prstGeom prst="rect">
            <a:avLst/>
          </a:prstGeom>
        </p:spPr>
      </p:pic>
    </p:spTree>
    <p:extLst>
      <p:ext uri="{BB962C8B-B14F-4D97-AF65-F5344CB8AC3E}">
        <p14:creationId xmlns:p14="http://schemas.microsoft.com/office/powerpoint/2010/main" val="12598137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80" y="860286"/>
            <a:ext cx="7783830" cy="5837872"/>
          </a:xfrm>
          <a:prstGeom prst="rect">
            <a:avLst/>
          </a:prstGeom>
        </p:spPr>
      </p:pic>
      <p:sp>
        <p:nvSpPr>
          <p:cNvPr id="3" name="Text Box 3"/>
          <p:cNvSpPr txBox="1">
            <a:spLocks noChangeArrowheads="1"/>
          </p:cNvSpPr>
          <p:nvPr/>
        </p:nvSpPr>
        <p:spPr bwMode="auto">
          <a:xfrm>
            <a:off x="152400" y="152400"/>
            <a:ext cx="3124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dirty="0" smtClean="0"/>
              <a:t>State of the field</a:t>
            </a:r>
          </a:p>
          <a:p>
            <a:pPr>
              <a:spcBef>
                <a:spcPct val="0"/>
              </a:spcBef>
              <a:buFontTx/>
              <a:buNone/>
            </a:pPr>
            <a:r>
              <a:rPr lang="en-US" altLang="en-US" sz="1600" i="1" dirty="0" smtClean="0"/>
              <a:t>Trends</a:t>
            </a:r>
            <a:endParaRPr lang="en-US" altLang="en-US" sz="2000" i="1" dirty="0"/>
          </a:p>
        </p:txBody>
      </p:sp>
      <p:sp>
        <p:nvSpPr>
          <p:cNvPr id="4" name="TextBox 3"/>
          <p:cNvSpPr txBox="1"/>
          <p:nvPr/>
        </p:nvSpPr>
        <p:spPr>
          <a:xfrm>
            <a:off x="1880235" y="1108710"/>
            <a:ext cx="5760720" cy="1477328"/>
          </a:xfrm>
          <a:prstGeom prst="rect">
            <a:avLst/>
          </a:prstGeom>
          <a:noFill/>
        </p:spPr>
        <p:txBody>
          <a:bodyPr wrap="square" rtlCol="0">
            <a:spAutoFit/>
          </a:bodyPr>
          <a:lstStyle/>
          <a:p>
            <a:r>
              <a:rPr lang="en-US" dirty="0" smtClean="0"/>
              <a:t>English language Articles indexed in Web of Science Social Science Citation </a:t>
            </a:r>
            <a:r>
              <a:rPr lang="en-US" dirty="0"/>
              <a:t>Index </a:t>
            </a:r>
            <a:r>
              <a:rPr lang="en-US" dirty="0" smtClean="0"/>
              <a:t>on: </a:t>
            </a:r>
            <a:r>
              <a:rPr lang="en-US" i="1" dirty="0"/>
              <a:t>("health" or "well being" or "medicine") and </a:t>
            </a:r>
            <a:r>
              <a:rPr lang="en-US" i="1" dirty="0" smtClean="0"/>
              <a:t>"network*").</a:t>
            </a:r>
          </a:p>
          <a:p>
            <a:endParaRPr lang="en-US" dirty="0"/>
          </a:p>
          <a:p>
            <a:r>
              <a:rPr lang="en-US" dirty="0" smtClean="0"/>
              <a:t>There have been 18572 such papers since 2000.</a:t>
            </a:r>
            <a:endParaRPr lang="en-US" dirty="0"/>
          </a:p>
        </p:txBody>
      </p:sp>
    </p:spTree>
    <p:extLst>
      <p:ext uri="{BB962C8B-B14F-4D97-AF65-F5344CB8AC3E}">
        <p14:creationId xmlns:p14="http://schemas.microsoft.com/office/powerpoint/2010/main" val="5249590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
          <p:cNvPicPr>
            <a:picLocks noChangeAspect="1" noChangeArrowheads="1"/>
          </p:cNvPicPr>
          <p:nvPr/>
        </p:nvPicPr>
        <p:blipFill>
          <a:blip r:embed="rId3">
            <a:extLst>
              <a:ext uri="{28A0092B-C50C-407E-A947-70E740481C1C}">
                <a14:useLocalDpi xmlns:a14="http://schemas.microsoft.com/office/drawing/2010/main" val="0"/>
              </a:ext>
            </a:extLst>
          </a:blip>
          <a:srcRect b="50618"/>
          <a:stretch>
            <a:fillRect/>
          </a:stretch>
        </p:blipFill>
        <p:spPr bwMode="auto">
          <a:xfrm>
            <a:off x="6454775" y="1192213"/>
            <a:ext cx="1695450"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6"/>
          <p:cNvSpPr txBox="1">
            <a:spLocks noChangeArrowheads="1"/>
          </p:cNvSpPr>
          <p:nvPr/>
        </p:nvSpPr>
        <p:spPr bwMode="auto">
          <a:xfrm>
            <a:off x="7938" y="6599238"/>
            <a:ext cx="5865812"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latin typeface="Arial" panose="020B0604020202020204" pitchFamily="34" charset="0"/>
              </a:rPr>
              <a:t>*1934, NYTime.  Moreno claims this work was covered in “all the major papers” but I can’t find any other clips…</a:t>
            </a:r>
          </a:p>
        </p:txBody>
      </p:sp>
      <p:pic>
        <p:nvPicPr>
          <p:cNvPr id="512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275" y="1192213"/>
            <a:ext cx="5186363" cy="383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5" name="TextBox 1"/>
          <p:cNvSpPr txBox="1">
            <a:spLocks noChangeArrowheads="1"/>
          </p:cNvSpPr>
          <p:nvPr/>
        </p:nvSpPr>
        <p:spPr bwMode="auto">
          <a:xfrm>
            <a:off x="8081963" y="1082675"/>
            <a:ext cx="319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a:t>
            </a:r>
          </a:p>
        </p:txBody>
      </p:sp>
      <p:sp>
        <p:nvSpPr>
          <p:cNvPr id="5126" name="Text Box 3"/>
          <p:cNvSpPr txBox="1">
            <a:spLocks noChangeArrowheads="1"/>
          </p:cNvSpPr>
          <p:nvPr/>
        </p:nvSpPr>
        <p:spPr bwMode="auto">
          <a:xfrm>
            <a:off x="152400" y="152400"/>
            <a:ext cx="312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Introduction</a:t>
            </a:r>
          </a:p>
        </p:txBody>
      </p:sp>
      <p:sp>
        <p:nvSpPr>
          <p:cNvPr id="5127" name="Text Box 6"/>
          <p:cNvSpPr txBox="1">
            <a:spLocks noChangeArrowheads="1"/>
          </p:cNvSpPr>
          <p:nvPr/>
        </p:nvSpPr>
        <p:spPr bwMode="auto">
          <a:xfrm>
            <a:off x="228600" y="685800"/>
            <a:ext cx="323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We live in a connected world:</a:t>
            </a:r>
          </a:p>
        </p:txBody>
      </p:sp>
      <p:sp>
        <p:nvSpPr>
          <p:cNvPr id="5128" name="Text Box 8"/>
          <p:cNvSpPr txBox="1">
            <a:spLocks noChangeArrowheads="1"/>
          </p:cNvSpPr>
          <p:nvPr/>
        </p:nvSpPr>
        <p:spPr bwMode="auto">
          <a:xfrm>
            <a:off x="533400" y="5168900"/>
            <a:ext cx="8177213" cy="135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"If we ever get to the point of charting a whole city or a whole nation, we would have … a picture of a vast solar system of intangible structures, powerfully influencing conduct, as gravitation does in space.  Such an invisible structure underlies society and has its influence in determining the conduct of society as a whole."</a:t>
            </a:r>
          </a:p>
          <a:p>
            <a:pPr algn="r">
              <a:spcBef>
                <a:spcPct val="0"/>
              </a:spcBef>
              <a:buFontTx/>
              <a:buNone/>
            </a:pPr>
            <a:r>
              <a:rPr lang="en-US" altLang="en-US" sz="1600"/>
              <a:t>J.L. Moreno, </a:t>
            </a:r>
            <a:r>
              <a:rPr lang="en-US" altLang="en-US" sz="1600" i="1"/>
              <a:t>New York Times</a:t>
            </a:r>
            <a:r>
              <a:rPr lang="en-US" altLang="en-US" sz="1600"/>
              <a:t>, April 13, 1933</a:t>
            </a:r>
          </a:p>
        </p:txBody>
      </p:sp>
    </p:spTree>
    <p:extLst>
      <p:ext uri="{BB962C8B-B14F-4D97-AF65-F5344CB8AC3E}">
        <p14:creationId xmlns:p14="http://schemas.microsoft.com/office/powerpoint/2010/main" val="752003403"/>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2400" y="152400"/>
            <a:ext cx="3124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dirty="0" smtClean="0"/>
              <a:t>State of the field</a:t>
            </a:r>
          </a:p>
          <a:p>
            <a:pPr>
              <a:spcBef>
                <a:spcPct val="0"/>
              </a:spcBef>
              <a:buFontTx/>
              <a:buNone/>
            </a:pPr>
            <a:r>
              <a:rPr lang="en-US" altLang="en-US" sz="1600" i="1" dirty="0" smtClean="0"/>
              <a:t>Big-Picture</a:t>
            </a:r>
            <a:endParaRPr lang="en-US" altLang="en-US" sz="2000" i="1" dirty="0"/>
          </a:p>
        </p:txBody>
      </p:sp>
      <p:sp>
        <p:nvSpPr>
          <p:cNvPr id="3" name="TextBox 2"/>
          <p:cNvSpPr txBox="1"/>
          <p:nvPr/>
        </p:nvSpPr>
        <p:spPr>
          <a:xfrm>
            <a:off x="811530" y="798731"/>
            <a:ext cx="7007046" cy="369332"/>
          </a:xfrm>
          <a:prstGeom prst="rect">
            <a:avLst/>
          </a:prstGeom>
          <a:noFill/>
        </p:spPr>
        <p:txBody>
          <a:bodyPr wrap="none" rtlCol="0">
            <a:spAutoFit/>
          </a:bodyPr>
          <a:lstStyle/>
          <a:p>
            <a:r>
              <a:rPr lang="en-US" dirty="0" smtClean="0"/>
              <a:t>Bibliographic Similarity Networks: 1-step neighborhood of a single paper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530" y="1168063"/>
            <a:ext cx="7618808" cy="5454977"/>
          </a:xfrm>
          <a:prstGeom prst="rect">
            <a:avLst/>
          </a:prstGeom>
        </p:spPr>
      </p:pic>
    </p:spTree>
    <p:extLst>
      <p:ext uri="{BB962C8B-B14F-4D97-AF65-F5344CB8AC3E}">
        <p14:creationId xmlns:p14="http://schemas.microsoft.com/office/powerpoint/2010/main" val="42107487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2400" y="152400"/>
            <a:ext cx="3124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dirty="0" smtClean="0"/>
              <a:t>State of the field</a:t>
            </a:r>
          </a:p>
          <a:p>
            <a:pPr>
              <a:spcBef>
                <a:spcPct val="0"/>
              </a:spcBef>
              <a:buFontTx/>
              <a:buNone/>
            </a:pPr>
            <a:r>
              <a:rPr lang="en-US" altLang="en-US" sz="1600" i="1" dirty="0" smtClean="0"/>
              <a:t>Big-Picture</a:t>
            </a:r>
            <a:endParaRPr lang="en-US" altLang="en-US" sz="2000" i="1" dirty="0"/>
          </a:p>
        </p:txBody>
      </p:sp>
      <p:sp>
        <p:nvSpPr>
          <p:cNvPr id="3" name="TextBox 2"/>
          <p:cNvSpPr txBox="1"/>
          <p:nvPr/>
        </p:nvSpPr>
        <p:spPr>
          <a:xfrm>
            <a:off x="811530" y="798731"/>
            <a:ext cx="7007046" cy="369332"/>
          </a:xfrm>
          <a:prstGeom prst="rect">
            <a:avLst/>
          </a:prstGeom>
          <a:noFill/>
        </p:spPr>
        <p:txBody>
          <a:bodyPr wrap="none" rtlCol="0">
            <a:spAutoFit/>
          </a:bodyPr>
          <a:lstStyle/>
          <a:p>
            <a:r>
              <a:rPr lang="en-US" dirty="0" smtClean="0"/>
              <a:t>Bibliographic Similarity Networks: 2-step neighborhood of a single paper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940" y="1249078"/>
            <a:ext cx="5785602" cy="5437472"/>
          </a:xfrm>
          <a:prstGeom prst="rect">
            <a:avLst/>
          </a:prstGeom>
        </p:spPr>
      </p:pic>
    </p:spTree>
    <p:extLst>
      <p:ext uri="{BB962C8B-B14F-4D97-AF65-F5344CB8AC3E}">
        <p14:creationId xmlns:p14="http://schemas.microsoft.com/office/powerpoint/2010/main" val="36221863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2400" y="152400"/>
            <a:ext cx="3124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dirty="0" smtClean="0"/>
              <a:t>State of the field</a:t>
            </a:r>
          </a:p>
          <a:p>
            <a:pPr>
              <a:spcBef>
                <a:spcPct val="0"/>
              </a:spcBef>
              <a:buFontTx/>
              <a:buNone/>
            </a:pPr>
            <a:r>
              <a:rPr lang="en-US" altLang="en-US" sz="1600" i="1" dirty="0" smtClean="0"/>
              <a:t>Big-Picture</a:t>
            </a:r>
            <a:endParaRPr lang="en-US" altLang="en-US" sz="2000" i="1" dirty="0"/>
          </a:p>
        </p:txBody>
      </p:sp>
      <p:sp>
        <p:nvSpPr>
          <p:cNvPr id="3" name="TextBox 2"/>
          <p:cNvSpPr txBox="1"/>
          <p:nvPr/>
        </p:nvSpPr>
        <p:spPr>
          <a:xfrm>
            <a:off x="811530" y="798731"/>
            <a:ext cx="6981398" cy="646331"/>
          </a:xfrm>
          <a:prstGeom prst="rect">
            <a:avLst/>
          </a:prstGeom>
          <a:noFill/>
        </p:spPr>
        <p:txBody>
          <a:bodyPr wrap="none" rtlCol="0">
            <a:spAutoFit/>
          </a:bodyPr>
          <a:lstStyle/>
          <a:p>
            <a:r>
              <a:rPr lang="en-US" dirty="0" smtClean="0"/>
              <a:t>Since the net is large…</a:t>
            </a:r>
          </a:p>
          <a:p>
            <a:r>
              <a:rPr lang="en-US" dirty="0" smtClean="0"/>
              <a:t>Use a force-directed layout to display the full space &amp; overlay clusters….</a:t>
            </a:r>
            <a:endParaRPr lang="en-US" dirty="0"/>
          </a:p>
        </p:txBody>
      </p:sp>
      <p:pic>
        <p:nvPicPr>
          <p:cNvPr id="5" name="Picture 4"/>
          <p:cNvPicPr>
            <a:picLocks noChangeAspect="1"/>
          </p:cNvPicPr>
          <p:nvPr/>
        </p:nvPicPr>
        <p:blipFill rotWithShape="1">
          <a:blip r:embed="rId2"/>
          <a:srcRect l="8614" t="27350" r="43069" b="16750"/>
          <a:stretch/>
        </p:blipFill>
        <p:spPr>
          <a:xfrm>
            <a:off x="1256134" y="1445062"/>
            <a:ext cx="6092190" cy="5332747"/>
          </a:xfrm>
          <a:prstGeom prst="rect">
            <a:avLst/>
          </a:prstGeom>
        </p:spPr>
      </p:pic>
    </p:spTree>
    <p:extLst>
      <p:ext uri="{BB962C8B-B14F-4D97-AF65-F5344CB8AC3E}">
        <p14:creationId xmlns:p14="http://schemas.microsoft.com/office/powerpoint/2010/main" val="30439352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1252"/>
          <a:stretch/>
        </p:blipFill>
        <p:spPr>
          <a:xfrm>
            <a:off x="0" y="161187"/>
            <a:ext cx="9155122" cy="6491074"/>
          </a:xfrm>
          <a:prstGeom prst="rect">
            <a:avLst/>
          </a:prstGeom>
        </p:spPr>
      </p:pic>
      <p:grpSp>
        <p:nvGrpSpPr>
          <p:cNvPr id="8" name="Group 7"/>
          <p:cNvGrpSpPr/>
          <p:nvPr/>
        </p:nvGrpSpPr>
        <p:grpSpPr>
          <a:xfrm>
            <a:off x="4604798" y="4011930"/>
            <a:ext cx="1523174" cy="459879"/>
            <a:chOff x="4604798" y="4011930"/>
            <a:chExt cx="1523174" cy="459879"/>
          </a:xfrm>
        </p:grpSpPr>
        <p:sp>
          <p:nvSpPr>
            <p:cNvPr id="6" name="Oval 5"/>
            <p:cNvSpPr/>
            <p:nvPr/>
          </p:nvSpPr>
          <p:spPr>
            <a:xfrm>
              <a:off x="5269230" y="4011930"/>
              <a:ext cx="19431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604798" y="4194810"/>
              <a:ext cx="1523174" cy="276999"/>
            </a:xfrm>
            <a:prstGeom prst="rect">
              <a:avLst/>
            </a:prstGeom>
            <a:noFill/>
          </p:spPr>
          <p:txBody>
            <a:bodyPr wrap="none" rtlCol="0">
              <a:spAutoFit/>
            </a:bodyPr>
            <a:lstStyle/>
            <a:p>
              <a:r>
                <a:rPr lang="en-US" sz="1200" dirty="0" smtClean="0">
                  <a:solidFill>
                    <a:srgbClr val="FF0000"/>
                  </a:solidFill>
                </a:rPr>
                <a:t>The example paper…</a:t>
              </a:r>
              <a:endParaRPr lang="en-US" sz="1200" dirty="0">
                <a:solidFill>
                  <a:srgbClr val="FF0000"/>
                </a:solidFill>
              </a:endParaRPr>
            </a:p>
          </p:txBody>
        </p:sp>
      </p:grpSp>
    </p:spTree>
    <p:extLst>
      <p:ext uri="{BB962C8B-B14F-4D97-AF65-F5344CB8AC3E}">
        <p14:creationId xmlns:p14="http://schemas.microsoft.com/office/powerpoint/2010/main" val="111868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 b="1254"/>
          <a:stretch/>
        </p:blipFill>
        <p:spPr>
          <a:xfrm>
            <a:off x="0" y="157743"/>
            <a:ext cx="9144000" cy="6483088"/>
          </a:xfrm>
          <a:prstGeom prst="rect">
            <a:avLst/>
          </a:prstGeom>
        </p:spPr>
      </p:pic>
      <p:sp>
        <p:nvSpPr>
          <p:cNvPr id="3" name="TextBox 2"/>
          <p:cNvSpPr txBox="1"/>
          <p:nvPr/>
        </p:nvSpPr>
        <p:spPr>
          <a:xfrm>
            <a:off x="7006590" y="5863590"/>
            <a:ext cx="2148345" cy="600164"/>
          </a:xfrm>
          <a:prstGeom prst="rect">
            <a:avLst/>
          </a:prstGeom>
          <a:noFill/>
        </p:spPr>
        <p:txBody>
          <a:bodyPr wrap="none" rtlCol="0">
            <a:spAutoFit/>
          </a:bodyPr>
          <a:lstStyle/>
          <a:p>
            <a:r>
              <a:rPr lang="en-US" sz="1100" dirty="0" smtClean="0"/>
              <a:t>Modularity:</a:t>
            </a:r>
          </a:p>
          <a:p>
            <a:r>
              <a:rPr lang="en-US" sz="1100" dirty="0" smtClean="0"/>
              <a:t>   Top-Level:  0.798 @ 32 Clusters</a:t>
            </a:r>
          </a:p>
          <a:p>
            <a:r>
              <a:rPr lang="en-US" sz="1100" dirty="0"/>
              <a:t> </a:t>
            </a:r>
            <a:r>
              <a:rPr lang="en-US" sz="1100" dirty="0" smtClean="0"/>
              <a:t>  2</a:t>
            </a:r>
            <a:r>
              <a:rPr lang="en-US" sz="1100" baseline="30000" dirty="0" smtClean="0"/>
              <a:t>nd</a:t>
            </a:r>
            <a:r>
              <a:rPr lang="en-US" sz="1100" dirty="0" smtClean="0"/>
              <a:t> Level: 0.785 @ 150 Clusters</a:t>
            </a:r>
            <a:endParaRPr lang="en-US" sz="1100" dirty="0"/>
          </a:p>
        </p:txBody>
      </p:sp>
    </p:spTree>
    <p:extLst>
      <p:ext uri="{BB962C8B-B14F-4D97-AF65-F5344CB8AC3E}">
        <p14:creationId xmlns:p14="http://schemas.microsoft.com/office/powerpoint/2010/main" val="39725464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688" y="0"/>
            <a:ext cx="6904382" cy="6904382"/>
          </a:xfrm>
          <a:prstGeom prst="rect">
            <a:avLst/>
          </a:prstGeom>
        </p:spPr>
      </p:pic>
    </p:spTree>
    <p:extLst>
      <p:ext uri="{BB962C8B-B14F-4D97-AF65-F5344CB8AC3E}">
        <p14:creationId xmlns:p14="http://schemas.microsoft.com/office/powerpoint/2010/main" val="2129299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721"/>
            <a:ext cx="9144000" cy="6524557"/>
          </a:xfrm>
          <a:prstGeom prst="rect">
            <a:avLst/>
          </a:prstGeom>
        </p:spPr>
      </p:pic>
      <p:sp>
        <p:nvSpPr>
          <p:cNvPr id="4" name="TextBox 3"/>
          <p:cNvSpPr txBox="1"/>
          <p:nvPr/>
        </p:nvSpPr>
        <p:spPr>
          <a:xfrm>
            <a:off x="6533321" y="357809"/>
            <a:ext cx="902811" cy="369332"/>
          </a:xfrm>
          <a:prstGeom prst="rect">
            <a:avLst/>
          </a:prstGeom>
          <a:noFill/>
        </p:spPr>
        <p:txBody>
          <a:bodyPr wrap="none" rtlCol="0">
            <a:spAutoFit/>
          </a:bodyPr>
          <a:lstStyle/>
          <a:p>
            <a:r>
              <a:rPr lang="en-US" dirty="0" smtClean="0">
                <a:solidFill>
                  <a:srgbClr val="FF9900"/>
                </a:solidFill>
              </a:rPr>
              <a:t>Rogers:</a:t>
            </a:r>
            <a:endParaRPr lang="en-US" dirty="0">
              <a:solidFill>
                <a:srgbClr val="FF9900"/>
              </a:solidFill>
            </a:endParaRPr>
          </a:p>
        </p:txBody>
      </p:sp>
    </p:spTree>
    <p:extLst>
      <p:ext uri="{BB962C8B-B14F-4D97-AF65-F5344CB8AC3E}">
        <p14:creationId xmlns:p14="http://schemas.microsoft.com/office/powerpoint/2010/main" val="15860415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Tree>
    <p:extLst>
      <p:ext uri="{BB962C8B-B14F-4D97-AF65-F5344CB8AC3E}">
        <p14:creationId xmlns:p14="http://schemas.microsoft.com/office/powerpoint/2010/main" val="17241802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
        <p:nvSpPr>
          <p:cNvPr id="4" name="TextBox 3"/>
          <p:cNvSpPr txBox="1"/>
          <p:nvPr/>
        </p:nvSpPr>
        <p:spPr>
          <a:xfrm>
            <a:off x="6241773" y="622855"/>
            <a:ext cx="1908314" cy="369332"/>
          </a:xfrm>
          <a:prstGeom prst="rect">
            <a:avLst/>
          </a:prstGeom>
          <a:solidFill>
            <a:srgbClr val="D7E6FF"/>
          </a:solidFill>
        </p:spPr>
        <p:txBody>
          <a:bodyPr wrap="square" rtlCol="0">
            <a:spAutoFit/>
          </a:bodyPr>
          <a:lstStyle/>
          <a:p>
            <a:r>
              <a:rPr lang="en-US" dirty="0" smtClean="0">
                <a:solidFill>
                  <a:srgbClr val="FF9900"/>
                </a:solidFill>
              </a:rPr>
              <a:t>Valente: Various</a:t>
            </a:r>
            <a:endParaRPr lang="en-US" dirty="0">
              <a:solidFill>
                <a:srgbClr val="FF9900"/>
              </a:solidFill>
            </a:endParaRPr>
          </a:p>
        </p:txBody>
      </p:sp>
    </p:spTree>
    <p:extLst>
      <p:ext uri="{BB962C8B-B14F-4D97-AF65-F5344CB8AC3E}">
        <p14:creationId xmlns:p14="http://schemas.microsoft.com/office/powerpoint/2010/main" val="1339194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
        <p:nvSpPr>
          <p:cNvPr id="4" name="TextBox 3"/>
          <p:cNvSpPr txBox="1"/>
          <p:nvPr/>
        </p:nvSpPr>
        <p:spPr>
          <a:xfrm>
            <a:off x="6294781" y="662611"/>
            <a:ext cx="2069797" cy="369332"/>
          </a:xfrm>
          <a:prstGeom prst="rect">
            <a:avLst/>
          </a:prstGeom>
          <a:solidFill>
            <a:srgbClr val="D7E6FF"/>
          </a:solidFill>
        </p:spPr>
        <p:txBody>
          <a:bodyPr wrap="none" rtlCol="0">
            <a:spAutoFit/>
          </a:bodyPr>
          <a:lstStyle/>
          <a:p>
            <a:r>
              <a:rPr lang="en-US" dirty="0" smtClean="0">
                <a:solidFill>
                  <a:srgbClr val="FF9900"/>
                </a:solidFill>
              </a:rPr>
              <a:t>Christakis &amp; Fowler</a:t>
            </a:r>
            <a:endParaRPr lang="en-US" dirty="0">
              <a:solidFill>
                <a:srgbClr val="FF9900"/>
              </a:solidFill>
            </a:endParaRPr>
          </a:p>
        </p:txBody>
      </p:sp>
    </p:spTree>
    <p:extLst>
      <p:ext uri="{BB962C8B-B14F-4D97-AF65-F5344CB8AC3E}">
        <p14:creationId xmlns:p14="http://schemas.microsoft.com/office/powerpoint/2010/main" val="3416455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984250"/>
            <a:ext cx="5989638" cy="51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7" name="Text Box 10"/>
          <p:cNvSpPr txBox="1">
            <a:spLocks noChangeArrowheads="1"/>
          </p:cNvSpPr>
          <p:nvPr/>
        </p:nvSpPr>
        <p:spPr bwMode="auto">
          <a:xfrm>
            <a:off x="358775" y="552450"/>
            <a:ext cx="6700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Arial" panose="020B0604020202020204" pitchFamily="34" charset="0"/>
              </a:rPr>
              <a:t>But scientists are starting to take network seriously:</a:t>
            </a:r>
          </a:p>
          <a:p>
            <a:pPr eaLnBrk="1" hangingPunct="1">
              <a:spcBef>
                <a:spcPct val="0"/>
              </a:spcBef>
              <a:buFontTx/>
              <a:buNone/>
            </a:pPr>
            <a:endParaRPr lang="en-US" altLang="en-US" sz="2000">
              <a:latin typeface="Arial" panose="020B0604020202020204" pitchFamily="34" charset="0"/>
            </a:endParaRPr>
          </a:p>
        </p:txBody>
      </p:sp>
      <p:sp>
        <p:nvSpPr>
          <p:cNvPr id="6148" name="TextBox 6"/>
          <p:cNvSpPr txBox="1">
            <a:spLocks noChangeArrowheads="1"/>
          </p:cNvSpPr>
          <p:nvPr/>
        </p:nvSpPr>
        <p:spPr bwMode="auto">
          <a:xfrm>
            <a:off x="6616700" y="2465388"/>
            <a:ext cx="1038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solidFill>
                  <a:srgbClr val="0000FF"/>
                </a:solidFill>
              </a:rPr>
              <a:t>“Networks”</a:t>
            </a:r>
          </a:p>
        </p:txBody>
      </p:sp>
      <p:sp>
        <p:nvSpPr>
          <p:cNvPr id="6149" name="Text Box 3"/>
          <p:cNvSpPr txBox="1">
            <a:spLocks noChangeArrowheads="1"/>
          </p:cNvSpPr>
          <p:nvPr/>
        </p:nvSpPr>
        <p:spPr bwMode="auto">
          <a:xfrm>
            <a:off x="152400" y="152400"/>
            <a:ext cx="312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Introduction</a:t>
            </a:r>
          </a:p>
        </p:txBody>
      </p:sp>
    </p:spTree>
    <p:extLst>
      <p:ext uri="{BB962C8B-B14F-4D97-AF65-F5344CB8AC3E}">
        <p14:creationId xmlns:p14="http://schemas.microsoft.com/office/powerpoint/2010/main" val="2932083494"/>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
        <p:nvSpPr>
          <p:cNvPr id="3" name="TextBox 2"/>
          <p:cNvSpPr txBox="1"/>
          <p:nvPr/>
        </p:nvSpPr>
        <p:spPr>
          <a:xfrm>
            <a:off x="6042990" y="702367"/>
            <a:ext cx="2916183" cy="369332"/>
          </a:xfrm>
          <a:prstGeom prst="rect">
            <a:avLst/>
          </a:prstGeom>
          <a:solidFill>
            <a:srgbClr val="D7E6FF"/>
          </a:solidFill>
        </p:spPr>
        <p:txBody>
          <a:bodyPr wrap="none" rtlCol="0">
            <a:spAutoFit/>
          </a:bodyPr>
          <a:lstStyle/>
          <a:p>
            <a:r>
              <a:rPr lang="en-US" dirty="0" smtClean="0">
                <a:solidFill>
                  <a:srgbClr val="FF9900"/>
                </a:solidFill>
              </a:rPr>
              <a:t>Martina Morris: Concurrency</a:t>
            </a:r>
            <a:endParaRPr lang="en-US" dirty="0">
              <a:solidFill>
                <a:srgbClr val="FF9900"/>
              </a:solidFill>
            </a:endParaRPr>
          </a:p>
        </p:txBody>
      </p:sp>
    </p:spTree>
    <p:extLst>
      <p:ext uri="{BB962C8B-B14F-4D97-AF65-F5344CB8AC3E}">
        <p14:creationId xmlns:p14="http://schemas.microsoft.com/office/powerpoint/2010/main" val="20129294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
        <p:nvSpPr>
          <p:cNvPr id="3" name="TextBox 2"/>
          <p:cNvSpPr txBox="1"/>
          <p:nvPr/>
        </p:nvSpPr>
        <p:spPr>
          <a:xfrm>
            <a:off x="6387546" y="702367"/>
            <a:ext cx="1832553" cy="369332"/>
          </a:xfrm>
          <a:prstGeom prst="rect">
            <a:avLst/>
          </a:prstGeom>
          <a:solidFill>
            <a:srgbClr val="D7E6FF"/>
          </a:solidFill>
        </p:spPr>
        <p:txBody>
          <a:bodyPr wrap="none" rtlCol="0">
            <a:spAutoFit/>
          </a:bodyPr>
          <a:lstStyle/>
          <a:p>
            <a:r>
              <a:rPr lang="en-US" dirty="0" smtClean="0">
                <a:solidFill>
                  <a:srgbClr val="FF9900"/>
                </a:solidFill>
              </a:rPr>
              <a:t>Heckathorn: RDS</a:t>
            </a:r>
            <a:endParaRPr lang="en-US" dirty="0">
              <a:solidFill>
                <a:srgbClr val="FF9900"/>
              </a:solidFill>
            </a:endParaRPr>
          </a:p>
        </p:txBody>
      </p:sp>
    </p:spTree>
    <p:extLst>
      <p:ext uri="{BB962C8B-B14F-4D97-AF65-F5344CB8AC3E}">
        <p14:creationId xmlns:p14="http://schemas.microsoft.com/office/powerpoint/2010/main" val="14853938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
        <p:nvSpPr>
          <p:cNvPr id="5" name="TextBox 4"/>
          <p:cNvSpPr txBox="1"/>
          <p:nvPr/>
        </p:nvSpPr>
        <p:spPr>
          <a:xfrm>
            <a:off x="6294781" y="662611"/>
            <a:ext cx="2438402" cy="646331"/>
          </a:xfrm>
          <a:prstGeom prst="rect">
            <a:avLst/>
          </a:prstGeom>
          <a:solidFill>
            <a:srgbClr val="D7E6FF"/>
          </a:solidFill>
        </p:spPr>
        <p:txBody>
          <a:bodyPr wrap="square" rtlCol="0">
            <a:spAutoFit/>
          </a:bodyPr>
          <a:lstStyle/>
          <a:p>
            <a:r>
              <a:rPr lang="en-US" dirty="0" smtClean="0">
                <a:solidFill>
                  <a:srgbClr val="FF9900"/>
                </a:solidFill>
              </a:rPr>
              <a:t>House: Social Relations &amp; Health</a:t>
            </a:r>
            <a:endParaRPr lang="en-US" dirty="0">
              <a:solidFill>
                <a:srgbClr val="FF9900"/>
              </a:solidFill>
            </a:endParaRPr>
          </a:p>
        </p:txBody>
      </p:sp>
    </p:spTree>
    <p:extLst>
      <p:ext uri="{BB962C8B-B14F-4D97-AF65-F5344CB8AC3E}">
        <p14:creationId xmlns:p14="http://schemas.microsoft.com/office/powerpoint/2010/main" val="21486853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
        <p:nvSpPr>
          <p:cNvPr id="3" name="TextBox 2"/>
          <p:cNvSpPr txBox="1"/>
          <p:nvPr/>
        </p:nvSpPr>
        <p:spPr>
          <a:xfrm>
            <a:off x="6294781" y="662611"/>
            <a:ext cx="2332384" cy="646331"/>
          </a:xfrm>
          <a:prstGeom prst="rect">
            <a:avLst/>
          </a:prstGeom>
          <a:solidFill>
            <a:srgbClr val="D7E6FF"/>
          </a:solidFill>
        </p:spPr>
        <p:txBody>
          <a:bodyPr wrap="square" rtlCol="0">
            <a:spAutoFit/>
          </a:bodyPr>
          <a:lstStyle/>
          <a:p>
            <a:r>
              <a:rPr lang="en-US" dirty="0" err="1" smtClean="0">
                <a:solidFill>
                  <a:srgbClr val="FF9900"/>
                </a:solidFill>
              </a:rPr>
              <a:t>Provan</a:t>
            </a:r>
            <a:r>
              <a:rPr lang="en-US" dirty="0" smtClean="0">
                <a:solidFill>
                  <a:srgbClr val="FF9900"/>
                </a:solidFill>
              </a:rPr>
              <a:t>: Network Effectiveness</a:t>
            </a:r>
            <a:endParaRPr lang="en-US" dirty="0">
              <a:solidFill>
                <a:srgbClr val="FF9900"/>
              </a:solidFill>
            </a:endParaRPr>
          </a:p>
        </p:txBody>
      </p:sp>
    </p:spTree>
    <p:extLst>
      <p:ext uri="{BB962C8B-B14F-4D97-AF65-F5344CB8AC3E}">
        <p14:creationId xmlns:p14="http://schemas.microsoft.com/office/powerpoint/2010/main" val="29536154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
        <p:nvSpPr>
          <p:cNvPr id="3" name="TextBox 2"/>
          <p:cNvSpPr txBox="1"/>
          <p:nvPr/>
        </p:nvSpPr>
        <p:spPr>
          <a:xfrm>
            <a:off x="6440555" y="662611"/>
            <a:ext cx="1255472" cy="369332"/>
          </a:xfrm>
          <a:prstGeom prst="rect">
            <a:avLst/>
          </a:prstGeom>
          <a:solidFill>
            <a:srgbClr val="D7E6FF"/>
          </a:solidFill>
        </p:spPr>
        <p:txBody>
          <a:bodyPr wrap="none" rtlCol="0">
            <a:spAutoFit/>
          </a:bodyPr>
          <a:lstStyle/>
          <a:p>
            <a:r>
              <a:rPr lang="en-US" dirty="0" smtClean="0">
                <a:solidFill>
                  <a:srgbClr val="FF9900"/>
                </a:solidFill>
              </a:rPr>
              <a:t>Add Health</a:t>
            </a:r>
            <a:endParaRPr lang="en-US" dirty="0">
              <a:solidFill>
                <a:srgbClr val="FF9900"/>
              </a:solidFill>
            </a:endParaRPr>
          </a:p>
        </p:txBody>
      </p:sp>
    </p:spTree>
    <p:extLst>
      <p:ext uri="{BB962C8B-B14F-4D97-AF65-F5344CB8AC3E}">
        <p14:creationId xmlns:p14="http://schemas.microsoft.com/office/powerpoint/2010/main" val="27556748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
        <p:nvSpPr>
          <p:cNvPr id="3" name="TextBox 2"/>
          <p:cNvSpPr txBox="1"/>
          <p:nvPr/>
        </p:nvSpPr>
        <p:spPr>
          <a:xfrm>
            <a:off x="6294781" y="662611"/>
            <a:ext cx="2364750" cy="369332"/>
          </a:xfrm>
          <a:prstGeom prst="rect">
            <a:avLst/>
          </a:prstGeom>
          <a:solidFill>
            <a:srgbClr val="D7E6FF"/>
          </a:solidFill>
        </p:spPr>
        <p:txBody>
          <a:bodyPr wrap="none" rtlCol="0">
            <a:spAutoFit/>
          </a:bodyPr>
          <a:lstStyle/>
          <a:p>
            <a:r>
              <a:rPr lang="en-US" dirty="0" smtClean="0">
                <a:solidFill>
                  <a:srgbClr val="FF9900"/>
                </a:solidFill>
              </a:rPr>
              <a:t>Ellison et al: Facebook </a:t>
            </a:r>
            <a:endParaRPr lang="en-US" dirty="0">
              <a:solidFill>
                <a:srgbClr val="FF9900"/>
              </a:solidFill>
            </a:endParaRPr>
          </a:p>
        </p:txBody>
      </p:sp>
    </p:spTree>
    <p:extLst>
      <p:ext uri="{BB962C8B-B14F-4D97-AF65-F5344CB8AC3E}">
        <p14:creationId xmlns:p14="http://schemas.microsoft.com/office/powerpoint/2010/main" val="752149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
        <p:nvSpPr>
          <p:cNvPr id="4" name="TextBox 3"/>
          <p:cNvSpPr txBox="1"/>
          <p:nvPr/>
        </p:nvSpPr>
        <p:spPr>
          <a:xfrm>
            <a:off x="6294781" y="662611"/>
            <a:ext cx="1832553" cy="369332"/>
          </a:xfrm>
          <a:prstGeom prst="rect">
            <a:avLst/>
          </a:prstGeom>
          <a:solidFill>
            <a:srgbClr val="D7E6FF"/>
          </a:solidFill>
        </p:spPr>
        <p:txBody>
          <a:bodyPr wrap="none" rtlCol="0">
            <a:spAutoFit/>
          </a:bodyPr>
          <a:lstStyle/>
          <a:p>
            <a:r>
              <a:rPr lang="en-US" dirty="0" smtClean="0">
                <a:solidFill>
                  <a:srgbClr val="FF9900"/>
                </a:solidFill>
              </a:rPr>
              <a:t>Edward Laumann</a:t>
            </a:r>
            <a:endParaRPr lang="en-US" dirty="0">
              <a:solidFill>
                <a:srgbClr val="FF9900"/>
              </a:solidFill>
            </a:endParaRPr>
          </a:p>
        </p:txBody>
      </p:sp>
    </p:spTree>
    <p:extLst>
      <p:ext uri="{BB962C8B-B14F-4D97-AF65-F5344CB8AC3E}">
        <p14:creationId xmlns:p14="http://schemas.microsoft.com/office/powerpoint/2010/main" val="42158701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
        <p:nvSpPr>
          <p:cNvPr id="4" name="TextBox 3"/>
          <p:cNvSpPr txBox="1"/>
          <p:nvPr/>
        </p:nvSpPr>
        <p:spPr>
          <a:xfrm>
            <a:off x="6228519" y="583098"/>
            <a:ext cx="1287532" cy="369332"/>
          </a:xfrm>
          <a:prstGeom prst="rect">
            <a:avLst/>
          </a:prstGeom>
          <a:solidFill>
            <a:srgbClr val="D7E6FF"/>
          </a:solidFill>
        </p:spPr>
        <p:txBody>
          <a:bodyPr wrap="none" rtlCol="0">
            <a:spAutoFit/>
          </a:bodyPr>
          <a:lstStyle/>
          <a:p>
            <a:r>
              <a:rPr lang="en-US" dirty="0" smtClean="0">
                <a:solidFill>
                  <a:srgbClr val="FF9900"/>
                </a:solidFill>
              </a:rPr>
              <a:t>Pescosolido</a:t>
            </a:r>
            <a:endParaRPr lang="en-US" dirty="0">
              <a:solidFill>
                <a:srgbClr val="FF9900"/>
              </a:solidFill>
            </a:endParaRPr>
          </a:p>
        </p:txBody>
      </p:sp>
    </p:spTree>
    <p:extLst>
      <p:ext uri="{BB962C8B-B14F-4D97-AF65-F5344CB8AC3E}">
        <p14:creationId xmlns:p14="http://schemas.microsoft.com/office/powerpoint/2010/main" val="15173207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Tree>
    <p:extLst>
      <p:ext uri="{BB962C8B-B14F-4D97-AF65-F5344CB8AC3E}">
        <p14:creationId xmlns:p14="http://schemas.microsoft.com/office/powerpoint/2010/main" val="24599789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Tree>
    <p:extLst>
      <p:ext uri="{BB962C8B-B14F-4D97-AF65-F5344CB8AC3E}">
        <p14:creationId xmlns:p14="http://schemas.microsoft.com/office/powerpoint/2010/main" val="1321026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8" y="985838"/>
            <a:ext cx="5989637"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1" name="TextBox 3"/>
          <p:cNvSpPr txBox="1">
            <a:spLocks noChangeArrowheads="1"/>
          </p:cNvSpPr>
          <p:nvPr/>
        </p:nvSpPr>
        <p:spPr bwMode="auto">
          <a:xfrm>
            <a:off x="6616700" y="2465388"/>
            <a:ext cx="1038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solidFill>
                  <a:srgbClr val="0000FF"/>
                </a:solidFill>
              </a:rPr>
              <a:t>“Networks”</a:t>
            </a:r>
          </a:p>
        </p:txBody>
      </p:sp>
      <p:sp>
        <p:nvSpPr>
          <p:cNvPr id="7172" name="TextBox 4"/>
          <p:cNvSpPr txBox="1">
            <a:spLocks noChangeArrowheads="1"/>
          </p:cNvSpPr>
          <p:nvPr/>
        </p:nvSpPr>
        <p:spPr bwMode="auto">
          <a:xfrm>
            <a:off x="6249988" y="1793875"/>
            <a:ext cx="904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solidFill>
                  <a:srgbClr val="C00000"/>
                </a:solidFill>
              </a:rPr>
              <a:t>“Obesity”</a:t>
            </a:r>
          </a:p>
        </p:txBody>
      </p:sp>
      <p:sp>
        <p:nvSpPr>
          <p:cNvPr id="7173" name="Text Box 3"/>
          <p:cNvSpPr txBox="1">
            <a:spLocks noChangeArrowheads="1"/>
          </p:cNvSpPr>
          <p:nvPr/>
        </p:nvSpPr>
        <p:spPr bwMode="auto">
          <a:xfrm>
            <a:off x="152400" y="152400"/>
            <a:ext cx="312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Introduction</a:t>
            </a:r>
          </a:p>
        </p:txBody>
      </p:sp>
      <p:sp>
        <p:nvSpPr>
          <p:cNvPr id="7174" name="Text Box 10"/>
          <p:cNvSpPr txBox="1">
            <a:spLocks noChangeArrowheads="1"/>
          </p:cNvSpPr>
          <p:nvPr/>
        </p:nvSpPr>
        <p:spPr bwMode="auto">
          <a:xfrm>
            <a:off x="358775" y="552450"/>
            <a:ext cx="6700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Arial" panose="020B0604020202020204" pitchFamily="34" charset="0"/>
              </a:rPr>
              <a:t>But scientists are starting to take network seriously: why?</a:t>
            </a:r>
          </a:p>
          <a:p>
            <a:pPr eaLnBrk="1" hangingPunct="1">
              <a:spcBef>
                <a:spcPct val="0"/>
              </a:spcBef>
              <a:buFontTx/>
              <a:buNone/>
            </a:pPr>
            <a:endParaRPr lang="en-US" altLang="en-US" sz="2000">
              <a:latin typeface="Arial" panose="020B0604020202020204" pitchFamily="34" charset="0"/>
            </a:endParaRPr>
          </a:p>
        </p:txBody>
      </p:sp>
    </p:spTree>
    <p:extLst>
      <p:ext uri="{BB962C8B-B14F-4D97-AF65-F5344CB8AC3E}">
        <p14:creationId xmlns:p14="http://schemas.microsoft.com/office/powerpoint/2010/main" val="161858726"/>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12"/>
            <a:ext cx="9144000" cy="6565375"/>
          </a:xfrm>
          <a:prstGeom prst="rect">
            <a:avLst/>
          </a:prstGeom>
        </p:spPr>
      </p:pic>
    </p:spTree>
    <p:extLst>
      <p:ext uri="{BB962C8B-B14F-4D97-AF65-F5344CB8AC3E}">
        <p14:creationId xmlns:p14="http://schemas.microsoft.com/office/powerpoint/2010/main" val="15013922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52400" y="152400"/>
            <a:ext cx="29735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dirty="0"/>
              <a:t>Introduction</a:t>
            </a:r>
          </a:p>
          <a:p>
            <a:pPr>
              <a:spcBef>
                <a:spcPct val="0"/>
              </a:spcBef>
              <a:buFontTx/>
              <a:buNone/>
            </a:pPr>
            <a:r>
              <a:rPr lang="en-US" altLang="en-US" sz="1600" dirty="0" smtClean="0"/>
              <a:t>Network Research Lifecycle</a:t>
            </a:r>
            <a:endParaRPr lang="en-US" alt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375" y="1095375"/>
            <a:ext cx="4667250" cy="4667250"/>
          </a:xfrm>
          <a:prstGeom prst="rect">
            <a:avLst/>
          </a:prstGeom>
        </p:spPr>
      </p:pic>
    </p:spTree>
    <p:extLst>
      <p:ext uri="{BB962C8B-B14F-4D97-AF65-F5344CB8AC3E}">
        <p14:creationId xmlns:p14="http://schemas.microsoft.com/office/powerpoint/2010/main" val="1782382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152400" y="152400"/>
            <a:ext cx="22701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dirty="0"/>
              <a:t>Introduction</a:t>
            </a:r>
          </a:p>
          <a:p>
            <a:pPr>
              <a:spcBef>
                <a:spcPct val="0"/>
              </a:spcBef>
              <a:buFontTx/>
              <a:buNone/>
            </a:pPr>
            <a:r>
              <a:rPr lang="en-US" altLang="en-US" sz="1600" dirty="0"/>
              <a:t>Key Questions</a:t>
            </a:r>
          </a:p>
        </p:txBody>
      </p:sp>
      <p:sp>
        <p:nvSpPr>
          <p:cNvPr id="14339" name="Text Box 5"/>
          <p:cNvSpPr txBox="1">
            <a:spLocks noChangeArrowheads="1"/>
          </p:cNvSpPr>
          <p:nvPr/>
        </p:nvSpPr>
        <p:spPr bwMode="auto">
          <a:xfrm>
            <a:off x="387350" y="874713"/>
            <a:ext cx="8297863"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eaLnBrk="0" hangingPunct="0">
              <a:spcBef>
                <a:spcPct val="20000"/>
              </a:spcBef>
              <a:buChar char="–"/>
              <a:defRPr sz="2800">
                <a:solidFill>
                  <a:schemeClr val="tx1"/>
                </a:solidFill>
                <a:latin typeface="Times New Roman" panose="02020603050405020304" pitchFamily="18" charset="0"/>
              </a:defRPr>
            </a:lvl2pPr>
            <a:lvl3pPr eaLnBrk="0" hangingPunct="0">
              <a:spcBef>
                <a:spcPct val="20000"/>
              </a:spcBef>
              <a:buChar char="•"/>
              <a:defRPr sz="2400">
                <a:solidFill>
                  <a:schemeClr val="tx1"/>
                </a:solidFill>
                <a:latin typeface="Times New Roman" panose="02020603050405020304" pitchFamily="18" charset="0"/>
              </a:defRPr>
            </a:lvl3pPr>
            <a:lvl4pPr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analysis lets us answer questions about social interdependence.  These include:</a:t>
            </a:r>
          </a:p>
          <a:p>
            <a:pPr eaLnBrk="1" hangingPunct="1">
              <a:spcBef>
                <a:spcPct val="0"/>
              </a:spcBef>
              <a:buFontTx/>
              <a:buNone/>
            </a:pPr>
            <a:endParaRPr lang="en-US" altLang="en-US" sz="2000"/>
          </a:p>
          <a:p>
            <a:pPr lvl="2" eaLnBrk="1" hangingPunct="1">
              <a:spcBef>
                <a:spcPct val="0"/>
              </a:spcBef>
              <a:buFontTx/>
              <a:buNone/>
            </a:pPr>
            <a:r>
              <a:rPr lang="en-US" altLang="en-US" sz="2000"/>
              <a:t>“Networks as Variables” approaches</a:t>
            </a:r>
          </a:p>
          <a:p>
            <a:pPr lvl="3" eaLnBrk="1" hangingPunct="1">
              <a:spcBef>
                <a:spcPct val="0"/>
              </a:spcBef>
              <a:buFontTx/>
              <a:buChar char="•"/>
            </a:pPr>
            <a:r>
              <a:rPr lang="en-US" altLang="en-US"/>
              <a:t>Are kids with smoking peers more likely to smoke themselves?</a:t>
            </a:r>
          </a:p>
          <a:p>
            <a:pPr lvl="3" eaLnBrk="1" hangingPunct="1">
              <a:spcBef>
                <a:spcPct val="0"/>
              </a:spcBef>
              <a:buFontTx/>
              <a:buChar char="•"/>
            </a:pPr>
            <a:r>
              <a:rPr lang="en-US" altLang="en-US"/>
              <a:t>Do unpopular kids get in more trouble than popular kids?</a:t>
            </a:r>
          </a:p>
          <a:p>
            <a:pPr lvl="3" eaLnBrk="1" hangingPunct="1">
              <a:spcBef>
                <a:spcPct val="0"/>
              </a:spcBef>
              <a:buFontTx/>
              <a:buChar char="•"/>
            </a:pPr>
            <a:r>
              <a:rPr lang="en-US" altLang="en-US"/>
              <a:t>Do central actors control resources?</a:t>
            </a:r>
          </a:p>
          <a:p>
            <a:pPr lvl="3" eaLnBrk="1" hangingPunct="1">
              <a:spcBef>
                <a:spcPct val="0"/>
              </a:spcBef>
              <a:buFontTx/>
              <a:buNone/>
            </a:pPr>
            <a:endParaRPr lang="en-US" altLang="en-US"/>
          </a:p>
          <a:p>
            <a:pPr lvl="2" eaLnBrk="1" hangingPunct="1">
              <a:spcBef>
                <a:spcPct val="0"/>
              </a:spcBef>
              <a:buFontTx/>
              <a:buNone/>
            </a:pPr>
            <a:r>
              <a:rPr lang="en-US" altLang="en-US" sz="2000"/>
              <a:t>“Networks as Structures” approaches</a:t>
            </a:r>
          </a:p>
          <a:p>
            <a:pPr lvl="3" eaLnBrk="1" hangingPunct="1">
              <a:spcBef>
                <a:spcPct val="0"/>
              </a:spcBef>
              <a:buFontTx/>
              <a:buChar char="•"/>
            </a:pPr>
            <a:r>
              <a:rPr lang="en-US" altLang="en-US"/>
              <a:t>What generates hierarchy in social relations?</a:t>
            </a:r>
          </a:p>
          <a:p>
            <a:pPr lvl="3" eaLnBrk="1" hangingPunct="1">
              <a:spcBef>
                <a:spcPct val="0"/>
              </a:spcBef>
              <a:buFontTx/>
              <a:buChar char="•"/>
            </a:pPr>
            <a:r>
              <a:rPr lang="en-US" altLang="en-US"/>
              <a:t>What network patterns spread diseases most quickly?</a:t>
            </a:r>
          </a:p>
          <a:p>
            <a:pPr lvl="3" eaLnBrk="1" hangingPunct="1">
              <a:spcBef>
                <a:spcPct val="0"/>
              </a:spcBef>
              <a:buFontTx/>
              <a:buChar char="•"/>
            </a:pPr>
            <a:r>
              <a:rPr lang="en-US" altLang="en-US"/>
              <a:t>How do role sets evolve out of consistent relational activity?</a:t>
            </a:r>
          </a:p>
          <a:p>
            <a:pPr lvl="2" eaLnBrk="1" hangingPunct="1">
              <a:spcBef>
                <a:spcPct val="0"/>
              </a:spcBef>
              <a:buFontTx/>
              <a:buNone/>
            </a:pPr>
            <a:endParaRPr lang="en-US" altLang="en-US" sz="2000"/>
          </a:p>
          <a:p>
            <a:pPr lvl="2" eaLnBrk="1" hangingPunct="1">
              <a:spcBef>
                <a:spcPct val="0"/>
              </a:spcBef>
              <a:buFontTx/>
              <a:buNone/>
            </a:pPr>
            <a:r>
              <a:rPr lang="en-US" altLang="en-US" sz="2000"/>
              <a:t>Both: </a:t>
            </a:r>
            <a:r>
              <a:rPr lang="en-US" altLang="en-US" sz="2000" i="1"/>
              <a:t>Connectionist </a:t>
            </a:r>
            <a:r>
              <a:rPr lang="en-US" altLang="en-US" sz="2000"/>
              <a:t>vs. </a:t>
            </a:r>
            <a:r>
              <a:rPr lang="en-US" altLang="en-US" sz="2000" i="1"/>
              <a:t>Positional</a:t>
            </a:r>
            <a:r>
              <a:rPr lang="en-US" altLang="en-US" sz="2000"/>
              <a:t> features of the network</a:t>
            </a:r>
            <a:endParaRPr lang="en-US" altLang="en-US" sz="2000" i="1"/>
          </a:p>
          <a:p>
            <a:pPr lvl="2" eaLnBrk="1" hangingPunct="1">
              <a:spcBef>
                <a:spcPct val="0"/>
              </a:spcBef>
              <a:buFontTx/>
              <a:buNone/>
            </a:pPr>
            <a:endParaRPr lang="en-US" altLang="en-US" sz="2000"/>
          </a:p>
          <a:p>
            <a:pPr lvl="1" eaLnBrk="1" hangingPunct="1">
              <a:spcBef>
                <a:spcPct val="0"/>
              </a:spcBef>
              <a:buFontTx/>
              <a:buNone/>
            </a:pPr>
            <a:r>
              <a:rPr lang="en-US" altLang="en-US" sz="2000"/>
              <a:t>We don’t want to draw this line too sharply: emergent role positions can affect individual outcomes in a ‘variable’ way, and variable approaches constrain relational activity. </a:t>
            </a:r>
          </a:p>
          <a:p>
            <a:pPr lvl="3" eaLnBrk="1" hangingPunct="1">
              <a:spcBef>
                <a:spcPct val="0"/>
              </a:spcBef>
              <a:buFontTx/>
              <a:buNone/>
            </a:pPr>
            <a:endParaRPr lang="en-US" altLang="en-US"/>
          </a:p>
        </p:txBody>
      </p:sp>
    </p:spTree>
    <p:extLst>
      <p:ext uri="{BB962C8B-B14F-4D97-AF65-F5344CB8AC3E}">
        <p14:creationId xmlns:p14="http://schemas.microsoft.com/office/powerpoint/2010/main" val="5730303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152400" y="152400"/>
            <a:ext cx="4419600"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Why do networks matter?</a:t>
            </a:r>
          </a:p>
          <a:p>
            <a:pPr>
              <a:spcBef>
                <a:spcPct val="0"/>
              </a:spcBef>
              <a:buFontTx/>
              <a:buNone/>
            </a:pPr>
            <a:r>
              <a:rPr lang="en-US" altLang="en-US" sz="1400"/>
              <a:t>Two fundamental mechanisms: Problem space</a:t>
            </a:r>
            <a:endParaRPr lang="en-US" altLang="en-US" sz="2000"/>
          </a:p>
        </p:txBody>
      </p:sp>
      <p:sp>
        <p:nvSpPr>
          <p:cNvPr id="24579" name="TextBox 2"/>
          <p:cNvSpPr txBox="1">
            <a:spLocks noChangeArrowheads="1"/>
          </p:cNvSpPr>
          <p:nvPr/>
        </p:nvSpPr>
        <p:spPr bwMode="auto">
          <a:xfrm>
            <a:off x="812800" y="1131888"/>
            <a:ext cx="15398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	</a:t>
            </a:r>
          </a:p>
          <a:p>
            <a:pPr eaLnBrk="1" hangingPunct="1">
              <a:spcBef>
                <a:spcPct val="0"/>
              </a:spcBef>
              <a:buFontTx/>
              <a:buNone/>
            </a:pPr>
            <a:endParaRPr lang="en-US" altLang="en-US" sz="2000"/>
          </a:p>
          <a:p>
            <a:pPr eaLnBrk="1" hangingPunct="1">
              <a:spcBef>
                <a:spcPct val="0"/>
              </a:spcBef>
              <a:buFontTx/>
              <a:buNone/>
            </a:pPr>
            <a:r>
              <a:rPr lang="en-US" altLang="en-US" sz="2000"/>
              <a:t>Connectionist:</a:t>
            </a:r>
          </a:p>
          <a:p>
            <a:pPr eaLnBrk="1" hangingPunct="1">
              <a:spcBef>
                <a:spcPct val="0"/>
              </a:spcBef>
              <a:buFontTx/>
              <a:buNone/>
            </a:pPr>
            <a:endParaRPr lang="en-US" altLang="en-US" sz="2000"/>
          </a:p>
          <a:p>
            <a:pPr eaLnBrk="1" hangingPunct="1">
              <a:spcBef>
                <a:spcPct val="0"/>
              </a:spcBef>
              <a:buFontTx/>
              <a:buNone/>
            </a:pPr>
            <a:endParaRPr lang="en-US" altLang="en-US" sz="2000"/>
          </a:p>
          <a:p>
            <a:pPr eaLnBrk="1" hangingPunct="1">
              <a:spcBef>
                <a:spcPct val="0"/>
              </a:spcBef>
              <a:buFontTx/>
              <a:buNone/>
            </a:pPr>
            <a:endParaRPr lang="en-US" altLang="en-US" sz="2000"/>
          </a:p>
          <a:p>
            <a:pPr eaLnBrk="1" hangingPunct="1">
              <a:spcBef>
                <a:spcPct val="0"/>
              </a:spcBef>
              <a:buFontTx/>
              <a:buNone/>
            </a:pPr>
            <a:endParaRPr lang="en-US" altLang="en-US" sz="2000"/>
          </a:p>
          <a:p>
            <a:pPr eaLnBrk="1" hangingPunct="1">
              <a:spcBef>
                <a:spcPct val="0"/>
              </a:spcBef>
              <a:buFontTx/>
              <a:buNone/>
            </a:pPr>
            <a:endParaRPr lang="en-US" altLang="en-US" sz="2000"/>
          </a:p>
          <a:p>
            <a:pPr eaLnBrk="1" hangingPunct="1">
              <a:spcBef>
                <a:spcPct val="0"/>
              </a:spcBef>
              <a:buFontTx/>
              <a:buNone/>
            </a:pPr>
            <a:endParaRPr lang="en-US" altLang="en-US" sz="2000"/>
          </a:p>
          <a:p>
            <a:pPr eaLnBrk="1" hangingPunct="1">
              <a:spcBef>
                <a:spcPct val="0"/>
              </a:spcBef>
              <a:buFontTx/>
              <a:buNone/>
            </a:pPr>
            <a:r>
              <a:rPr lang="en-US" altLang="en-US" sz="2000"/>
              <a:t>Positional:</a:t>
            </a:r>
          </a:p>
          <a:p>
            <a:pPr eaLnBrk="1" hangingPunct="1">
              <a:spcBef>
                <a:spcPct val="0"/>
              </a:spcBef>
              <a:buFontTx/>
              <a:buNone/>
            </a:pPr>
            <a:r>
              <a:rPr lang="en-US" altLang="en-US" sz="2000"/>
              <a:t>     </a:t>
            </a:r>
          </a:p>
          <a:p>
            <a:pPr eaLnBrk="1" hangingPunct="1">
              <a:spcBef>
                <a:spcPct val="0"/>
              </a:spcBef>
              <a:buFontTx/>
              <a:buNone/>
            </a:pPr>
            <a:endParaRPr lang="en-US" altLang="en-US" sz="2000"/>
          </a:p>
        </p:txBody>
      </p:sp>
      <p:sp>
        <p:nvSpPr>
          <p:cNvPr id="24580" name="TextBox 6"/>
          <p:cNvSpPr txBox="1">
            <a:spLocks noChangeArrowheads="1"/>
          </p:cNvSpPr>
          <p:nvPr/>
        </p:nvSpPr>
        <p:spPr bwMode="auto">
          <a:xfrm>
            <a:off x="971550" y="2463800"/>
            <a:ext cx="2205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Networks as pipes</a:t>
            </a:r>
          </a:p>
        </p:txBody>
      </p:sp>
      <p:sp>
        <p:nvSpPr>
          <p:cNvPr id="24581" name="TextBox 7"/>
          <p:cNvSpPr txBox="1">
            <a:spLocks noChangeArrowheads="1"/>
          </p:cNvSpPr>
          <p:nvPr/>
        </p:nvSpPr>
        <p:spPr bwMode="auto">
          <a:xfrm>
            <a:off x="971550" y="4121150"/>
            <a:ext cx="2363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Networks as roles</a:t>
            </a:r>
          </a:p>
        </p:txBody>
      </p:sp>
      <p:sp>
        <p:nvSpPr>
          <p:cNvPr id="9" name="Rectangle 8"/>
          <p:cNvSpPr/>
          <p:nvPr/>
        </p:nvSpPr>
        <p:spPr>
          <a:xfrm>
            <a:off x="647700" y="1722438"/>
            <a:ext cx="2859088" cy="193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647700" y="3665538"/>
            <a:ext cx="2859088" cy="1931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3506788" y="1722438"/>
            <a:ext cx="2473325" cy="193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585" name="TextBox 11"/>
          <p:cNvSpPr txBox="1">
            <a:spLocks noChangeArrowheads="1"/>
          </p:cNvSpPr>
          <p:nvPr/>
        </p:nvSpPr>
        <p:spPr bwMode="auto">
          <a:xfrm>
            <a:off x="4260850" y="1111250"/>
            <a:ext cx="1081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Networks</a:t>
            </a:r>
          </a:p>
          <a:p>
            <a:pPr eaLnBrk="1" hangingPunct="1">
              <a:spcBef>
                <a:spcPct val="0"/>
              </a:spcBef>
              <a:buFontTx/>
              <a:buNone/>
            </a:pPr>
            <a:r>
              <a:rPr lang="en-US" altLang="en-US" sz="2000"/>
              <a:t>As Cause</a:t>
            </a:r>
          </a:p>
        </p:txBody>
      </p:sp>
      <p:sp>
        <p:nvSpPr>
          <p:cNvPr id="14" name="Rectangle 13"/>
          <p:cNvSpPr/>
          <p:nvPr/>
        </p:nvSpPr>
        <p:spPr>
          <a:xfrm>
            <a:off x="5980113" y="1722438"/>
            <a:ext cx="2471737" cy="193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3506788" y="3665538"/>
            <a:ext cx="2473325" cy="1931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a:xfrm>
            <a:off x="5980113" y="3665538"/>
            <a:ext cx="2471737" cy="1931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589" name="TextBox 16"/>
          <p:cNvSpPr txBox="1">
            <a:spLocks noChangeArrowheads="1"/>
          </p:cNvSpPr>
          <p:nvPr/>
        </p:nvSpPr>
        <p:spPr bwMode="auto">
          <a:xfrm>
            <a:off x="6708775" y="1071563"/>
            <a:ext cx="1082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Networks</a:t>
            </a:r>
          </a:p>
          <a:p>
            <a:pPr eaLnBrk="1" hangingPunct="1">
              <a:spcBef>
                <a:spcPct val="0"/>
              </a:spcBef>
              <a:buFontTx/>
              <a:buNone/>
            </a:pPr>
            <a:r>
              <a:rPr lang="en-US" altLang="en-US" sz="2000"/>
              <a:t>As Result</a:t>
            </a:r>
          </a:p>
        </p:txBody>
      </p:sp>
      <p:sp>
        <p:nvSpPr>
          <p:cNvPr id="18" name="TextBox 17"/>
          <p:cNvSpPr txBox="1">
            <a:spLocks noChangeArrowheads="1"/>
          </p:cNvSpPr>
          <p:nvPr/>
        </p:nvSpPr>
        <p:spPr bwMode="auto">
          <a:xfrm>
            <a:off x="3971925" y="2063750"/>
            <a:ext cx="15446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t>Diffusion</a:t>
            </a:r>
          </a:p>
          <a:p>
            <a:pPr algn="ctr" eaLnBrk="1" hangingPunct="1">
              <a:spcBef>
                <a:spcPct val="0"/>
              </a:spcBef>
              <a:buFontTx/>
              <a:buNone/>
            </a:pPr>
            <a:r>
              <a:rPr lang="en-US" altLang="en-US" sz="2000"/>
              <a:t>Peer influence</a:t>
            </a:r>
          </a:p>
          <a:p>
            <a:pPr algn="ctr" eaLnBrk="1" hangingPunct="1">
              <a:spcBef>
                <a:spcPct val="0"/>
              </a:spcBef>
              <a:buFontTx/>
              <a:buNone/>
            </a:pPr>
            <a:r>
              <a:rPr lang="en-US" altLang="en-US" sz="2000"/>
              <a:t>Social Capital</a:t>
            </a:r>
          </a:p>
          <a:p>
            <a:pPr algn="ctr" eaLnBrk="1" hangingPunct="1">
              <a:spcBef>
                <a:spcPct val="0"/>
              </a:spcBef>
              <a:buFontTx/>
              <a:buNone/>
            </a:pPr>
            <a:r>
              <a:rPr lang="en-US" altLang="en-US" sz="2000"/>
              <a:t>“small worlds”</a:t>
            </a:r>
          </a:p>
        </p:txBody>
      </p:sp>
      <p:sp>
        <p:nvSpPr>
          <p:cNvPr id="19" name="TextBox 18"/>
          <p:cNvSpPr txBox="1">
            <a:spLocks noChangeArrowheads="1"/>
          </p:cNvSpPr>
          <p:nvPr/>
        </p:nvSpPr>
        <p:spPr bwMode="auto">
          <a:xfrm>
            <a:off x="6167438" y="2063750"/>
            <a:ext cx="2070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t>Social integration</a:t>
            </a:r>
          </a:p>
          <a:p>
            <a:pPr algn="ctr" eaLnBrk="1" hangingPunct="1">
              <a:spcBef>
                <a:spcPct val="0"/>
              </a:spcBef>
              <a:buFontTx/>
              <a:buNone/>
            </a:pPr>
            <a:r>
              <a:rPr lang="en-US" altLang="en-US" sz="2000"/>
              <a:t>Peer selection</a:t>
            </a:r>
          </a:p>
          <a:p>
            <a:pPr algn="ctr" eaLnBrk="1" hangingPunct="1">
              <a:spcBef>
                <a:spcPct val="0"/>
              </a:spcBef>
              <a:buFontTx/>
              <a:buNone/>
            </a:pPr>
            <a:r>
              <a:rPr lang="en-US" altLang="en-US" sz="2000"/>
              <a:t>Homophily</a:t>
            </a:r>
          </a:p>
          <a:p>
            <a:pPr algn="ctr" eaLnBrk="1" hangingPunct="1">
              <a:spcBef>
                <a:spcPct val="0"/>
              </a:spcBef>
              <a:buFontTx/>
              <a:buNone/>
            </a:pPr>
            <a:r>
              <a:rPr lang="en-US" altLang="en-US" sz="2000"/>
              <a:t>Network robustness</a:t>
            </a:r>
          </a:p>
        </p:txBody>
      </p:sp>
      <p:sp>
        <p:nvSpPr>
          <p:cNvPr id="20" name="TextBox 19"/>
          <p:cNvSpPr txBox="1">
            <a:spLocks noChangeArrowheads="1"/>
          </p:cNvSpPr>
          <p:nvPr/>
        </p:nvSpPr>
        <p:spPr bwMode="auto">
          <a:xfrm>
            <a:off x="3736975" y="3946525"/>
            <a:ext cx="20145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t>Popularity Effects</a:t>
            </a:r>
          </a:p>
          <a:p>
            <a:pPr algn="ctr" eaLnBrk="1" hangingPunct="1">
              <a:spcBef>
                <a:spcPct val="0"/>
              </a:spcBef>
              <a:buFontTx/>
              <a:buNone/>
            </a:pPr>
            <a:r>
              <a:rPr lang="en-US" altLang="en-US" sz="2000"/>
              <a:t>Role Behavior</a:t>
            </a:r>
          </a:p>
          <a:p>
            <a:pPr algn="ctr" eaLnBrk="1" hangingPunct="1">
              <a:spcBef>
                <a:spcPct val="0"/>
              </a:spcBef>
              <a:buFontTx/>
              <a:buNone/>
            </a:pPr>
            <a:r>
              <a:rPr lang="en-US" altLang="en-US" sz="2000"/>
              <a:t>Network Constraint</a:t>
            </a:r>
          </a:p>
        </p:txBody>
      </p:sp>
      <p:sp>
        <p:nvSpPr>
          <p:cNvPr id="21" name="TextBox 20"/>
          <p:cNvSpPr txBox="1">
            <a:spLocks noChangeArrowheads="1"/>
          </p:cNvSpPr>
          <p:nvPr/>
        </p:nvSpPr>
        <p:spPr bwMode="auto">
          <a:xfrm>
            <a:off x="6318250" y="3946525"/>
            <a:ext cx="17684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t>Group stability</a:t>
            </a:r>
          </a:p>
          <a:p>
            <a:pPr algn="ctr" eaLnBrk="1" hangingPunct="1">
              <a:spcBef>
                <a:spcPct val="0"/>
              </a:spcBef>
              <a:buFontTx/>
              <a:buNone/>
            </a:pPr>
            <a:r>
              <a:rPr lang="en-US" altLang="en-US" sz="2000"/>
              <a:t>Network ecology</a:t>
            </a:r>
          </a:p>
          <a:p>
            <a:pPr algn="ctr" eaLnBrk="1" hangingPunct="1">
              <a:spcBef>
                <a:spcPct val="0"/>
              </a:spcBef>
              <a:buFontTx/>
              <a:buNone/>
            </a:pPr>
            <a:r>
              <a:rPr lang="en-US" altLang="en-US" sz="2000"/>
              <a:t>“Structuration”</a:t>
            </a:r>
          </a:p>
        </p:txBody>
      </p:sp>
      <p:sp>
        <p:nvSpPr>
          <p:cNvPr id="23" name="TextBox 22"/>
          <p:cNvSpPr txBox="1">
            <a:spLocks noChangeArrowheads="1"/>
          </p:cNvSpPr>
          <p:nvPr/>
        </p:nvSpPr>
        <p:spPr bwMode="auto">
          <a:xfrm>
            <a:off x="679450" y="5726113"/>
            <a:ext cx="82391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dirty="0"/>
              <a:t>This rubric is organized around social mechanisms – the reasons why networks matter, which ends up being loosely correlated with specific types of </a:t>
            </a:r>
            <a:r>
              <a:rPr lang="en-US" altLang="en-US" sz="1800" dirty="0" smtClean="0"/>
              <a:t>measures, analysis, and data collection method.</a:t>
            </a:r>
            <a:endParaRPr lang="en-US" altLang="en-US" sz="1800" dirty="0"/>
          </a:p>
        </p:txBody>
      </p:sp>
    </p:spTree>
    <p:extLst>
      <p:ext uri="{BB962C8B-B14F-4D97-AF65-F5344CB8AC3E}">
        <p14:creationId xmlns:p14="http://schemas.microsoft.com/office/powerpoint/2010/main" val="3803439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152400" y="152400"/>
            <a:ext cx="4799013"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Why do networks matter?</a:t>
            </a:r>
          </a:p>
          <a:p>
            <a:pPr>
              <a:spcBef>
                <a:spcPct val="0"/>
              </a:spcBef>
              <a:buFontTx/>
              <a:buNone/>
            </a:pPr>
            <a:r>
              <a:rPr lang="en-US" altLang="en-US" sz="1400"/>
              <a:t>Two fundamental mechanisms: Connections</a:t>
            </a:r>
            <a:endParaRPr lang="en-US" altLang="en-US" sz="2000"/>
          </a:p>
        </p:txBody>
      </p:sp>
      <p:sp>
        <p:nvSpPr>
          <p:cNvPr id="17411" name="TextBox 2"/>
          <p:cNvSpPr txBox="1">
            <a:spLocks noChangeArrowheads="1"/>
          </p:cNvSpPr>
          <p:nvPr/>
        </p:nvSpPr>
        <p:spPr bwMode="auto">
          <a:xfrm>
            <a:off x="757238" y="989013"/>
            <a:ext cx="78057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u="sng"/>
              <a:t>Connectionist network mechanisms </a:t>
            </a:r>
            <a:r>
              <a:rPr lang="en-US" altLang="en-US" sz="2000"/>
              <a:t>: Networks matter because of the things that flow through them.  </a:t>
            </a:r>
            <a:r>
              <a:rPr lang="en-US" altLang="en-US" sz="2000" i="1"/>
              <a:t>Networks as pipes.</a:t>
            </a:r>
            <a:endParaRPr lang="en-US" altLang="en-US" sz="2000"/>
          </a:p>
        </p:txBody>
      </p:sp>
      <p:pic>
        <p:nvPicPr>
          <p:cNvPr id="17412" name="Picture 3"/>
          <p:cNvPicPr>
            <a:picLocks noChangeAspect="1" noChangeArrowheads="1"/>
          </p:cNvPicPr>
          <p:nvPr/>
        </p:nvPicPr>
        <p:blipFill>
          <a:blip r:embed="rId2">
            <a:extLst>
              <a:ext uri="{28A0092B-C50C-407E-A947-70E740481C1C}">
                <a14:useLocalDpi xmlns:a14="http://schemas.microsoft.com/office/drawing/2010/main" val="0"/>
              </a:ext>
            </a:extLst>
          </a:blip>
          <a:srcRect l="24284" t="66399" r="18568" b="7329"/>
          <a:stretch>
            <a:fillRect/>
          </a:stretch>
        </p:blipFill>
        <p:spPr bwMode="auto">
          <a:xfrm>
            <a:off x="739775" y="1865313"/>
            <a:ext cx="7542213" cy="269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413" name="Group 4"/>
          <p:cNvGrpSpPr>
            <a:grpSpLocks/>
          </p:cNvGrpSpPr>
          <p:nvPr/>
        </p:nvGrpSpPr>
        <p:grpSpPr bwMode="auto">
          <a:xfrm>
            <a:off x="8558213" y="-19050"/>
            <a:ext cx="536575" cy="536575"/>
            <a:chOff x="8558168" y="-19407"/>
            <a:chExt cx="537076" cy="536403"/>
          </a:xfrm>
        </p:grpSpPr>
        <p:grpSp>
          <p:nvGrpSpPr>
            <p:cNvPr id="17414" name="Group 5"/>
            <p:cNvGrpSpPr>
              <a:grpSpLocks/>
            </p:cNvGrpSpPr>
            <p:nvPr/>
          </p:nvGrpSpPr>
          <p:grpSpPr bwMode="auto">
            <a:xfrm>
              <a:off x="8558168" y="-19407"/>
              <a:ext cx="537076" cy="536403"/>
              <a:chOff x="8558168" y="-19407"/>
              <a:chExt cx="537076" cy="536403"/>
            </a:xfrm>
          </p:grpSpPr>
          <p:sp>
            <p:nvSpPr>
              <p:cNvPr id="8" name="Rectangle 7"/>
              <p:cNvSpPr/>
              <p:nvPr/>
            </p:nvSpPr>
            <p:spPr>
              <a:xfrm>
                <a:off x="8707532" y="153576"/>
                <a:ext cx="336864" cy="30311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cxnSp>
            <p:nvCxnSpPr>
              <p:cNvPr id="9" name="Straight Connector 8"/>
              <p:cNvCxnSpPr>
                <a:stCxn id="8" idx="0"/>
                <a:endCxn id="8" idx="2"/>
              </p:cNvCxnSpPr>
              <p:nvPr/>
            </p:nvCxnSpPr>
            <p:spPr>
              <a:xfrm>
                <a:off x="8875964" y="153576"/>
                <a:ext cx="0" cy="303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 idx="1"/>
                <a:endCxn id="8" idx="3"/>
              </p:cNvCxnSpPr>
              <p:nvPr/>
            </p:nvCxnSpPr>
            <p:spPr>
              <a:xfrm>
                <a:off x="8707532" y="304339"/>
                <a:ext cx="336864" cy="0"/>
              </a:xfrm>
              <a:prstGeom prst="line">
                <a:avLst/>
              </a:prstGeom>
            </p:spPr>
            <p:style>
              <a:lnRef idx="1">
                <a:schemeClr val="accent1"/>
              </a:lnRef>
              <a:fillRef idx="0">
                <a:schemeClr val="accent1"/>
              </a:fillRef>
              <a:effectRef idx="0">
                <a:schemeClr val="accent1"/>
              </a:effectRef>
              <a:fontRef idx="minor">
                <a:schemeClr val="tx1"/>
              </a:fontRef>
            </p:style>
          </p:cxnSp>
          <p:sp>
            <p:nvSpPr>
              <p:cNvPr id="17419" name="TextBox 10"/>
              <p:cNvSpPr txBox="1">
                <a:spLocks noChangeArrowheads="1"/>
              </p:cNvSpPr>
              <p:nvPr/>
            </p:nvSpPr>
            <p:spPr bwMode="auto">
              <a:xfrm>
                <a:off x="8558168" y="133288"/>
                <a:ext cx="2455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C</a:t>
                </a:r>
              </a:p>
            </p:txBody>
          </p:sp>
          <p:sp>
            <p:nvSpPr>
              <p:cNvPr id="17420" name="TextBox 11"/>
              <p:cNvSpPr txBox="1">
                <a:spLocks noChangeArrowheads="1"/>
              </p:cNvSpPr>
              <p:nvPr/>
            </p:nvSpPr>
            <p:spPr bwMode="auto">
              <a:xfrm>
                <a:off x="8564183" y="286164"/>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P</a:t>
                </a:r>
              </a:p>
            </p:txBody>
          </p:sp>
          <p:sp>
            <p:nvSpPr>
              <p:cNvPr id="17421" name="TextBox 12"/>
              <p:cNvSpPr txBox="1">
                <a:spLocks noChangeArrowheads="1"/>
              </p:cNvSpPr>
              <p:nvPr/>
            </p:nvSpPr>
            <p:spPr bwMode="auto">
              <a:xfrm>
                <a:off x="8671673" y="-19407"/>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X</a:t>
                </a:r>
              </a:p>
            </p:txBody>
          </p:sp>
          <p:sp>
            <p:nvSpPr>
              <p:cNvPr id="17422" name="TextBox 13"/>
              <p:cNvSpPr txBox="1">
                <a:spLocks noChangeArrowheads="1"/>
              </p:cNvSpPr>
              <p:nvPr/>
            </p:nvSpPr>
            <p:spPr bwMode="auto">
              <a:xfrm>
                <a:off x="8854472" y="-17560"/>
                <a:ext cx="240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Y</a:t>
                </a:r>
              </a:p>
            </p:txBody>
          </p:sp>
        </p:grpSp>
        <p:sp>
          <p:nvSpPr>
            <p:cNvPr id="7" name="Rectangle 6"/>
            <p:cNvSpPr/>
            <p:nvPr/>
          </p:nvSpPr>
          <p:spPr>
            <a:xfrm>
              <a:off x="8720244" y="161510"/>
              <a:ext cx="319385" cy="128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10852664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3"/>
          <p:cNvSpPr txBox="1">
            <a:spLocks noChangeArrowheads="1"/>
          </p:cNvSpPr>
          <p:nvPr/>
        </p:nvSpPr>
        <p:spPr bwMode="auto">
          <a:xfrm>
            <a:off x="733425" y="981075"/>
            <a:ext cx="73787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cs typeface="Times New Roman" panose="02020603050405020304" pitchFamily="18" charset="0"/>
              </a:rPr>
              <a:t>The spread of any epidemic depends on the number of secondary cases per infected case, known as the reproductive rate (R</a:t>
            </a:r>
            <a:r>
              <a:rPr lang="en-US" altLang="en-US" sz="2400" baseline="-30000">
                <a:cs typeface="Times New Roman" panose="02020603050405020304" pitchFamily="18" charset="0"/>
              </a:rPr>
              <a:t>0</a:t>
            </a:r>
            <a:r>
              <a:rPr lang="en-US" altLang="en-US" sz="2400">
                <a:cs typeface="Times New Roman" panose="02020603050405020304" pitchFamily="18" charset="0"/>
              </a:rPr>
              <a:t>).  R</a:t>
            </a:r>
            <a:r>
              <a:rPr lang="en-US" altLang="en-US" sz="2400" baseline="-30000">
                <a:cs typeface="Times New Roman" panose="02020603050405020304" pitchFamily="18" charset="0"/>
              </a:rPr>
              <a:t>0</a:t>
            </a:r>
            <a:r>
              <a:rPr lang="en-US" altLang="en-US" sz="2400">
                <a:cs typeface="Times New Roman" panose="02020603050405020304" pitchFamily="18" charset="0"/>
              </a:rPr>
              <a:t> depends on the probability that a contact will be infected over the duration of contact (</a:t>
            </a:r>
            <a:r>
              <a:rPr lang="en-US" altLang="en-US" sz="2400">
                <a:latin typeface="Symbol" panose="05050102010706020507" pitchFamily="18" charset="2"/>
                <a:cs typeface="Times New Roman" panose="02020603050405020304" pitchFamily="18" charset="0"/>
              </a:rPr>
              <a:t>b</a:t>
            </a:r>
            <a:r>
              <a:rPr lang="en-US" altLang="en-US" sz="2400">
                <a:cs typeface="Times New Roman" panose="02020603050405020304" pitchFamily="18" charset="0"/>
              </a:rPr>
              <a:t>), the likelihood of contact (c), and the duration of infectiousness (D). </a:t>
            </a:r>
          </a:p>
        </p:txBody>
      </p:sp>
      <p:graphicFrame>
        <p:nvGraphicFramePr>
          <p:cNvPr id="18435" name="Object 4"/>
          <p:cNvGraphicFramePr>
            <a:graphicFrameLocks noChangeAspect="1"/>
          </p:cNvGraphicFramePr>
          <p:nvPr/>
        </p:nvGraphicFramePr>
        <p:xfrm>
          <a:off x="2551113" y="3582988"/>
          <a:ext cx="3508375" cy="1089025"/>
        </p:xfrm>
        <a:graphic>
          <a:graphicData uri="http://schemas.openxmlformats.org/presentationml/2006/ole">
            <mc:AlternateContent xmlns:mc="http://schemas.openxmlformats.org/markup-compatibility/2006">
              <mc:Choice xmlns:v="urn:schemas-microsoft-com:vml" Requires="v">
                <p:oleObj spid="_x0000_s4103" name="Equation" r:id="rId3" imgW="622030" imgH="228501" progId="Equation.3">
                  <p:embed/>
                </p:oleObj>
              </mc:Choice>
              <mc:Fallback>
                <p:oleObj name="Equation" r:id="rId3" imgW="622030" imgH="228501" progId="Equation.3">
                  <p:embed/>
                  <p:pic>
                    <p:nvPicPr>
                      <p:cNvPr id="1843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1113" y="3582988"/>
                        <a:ext cx="3508375"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6" name="Text Box 5"/>
          <p:cNvSpPr txBox="1">
            <a:spLocks noChangeArrowheads="1"/>
          </p:cNvSpPr>
          <p:nvPr/>
        </p:nvSpPr>
        <p:spPr bwMode="auto">
          <a:xfrm>
            <a:off x="625475" y="5178425"/>
            <a:ext cx="8051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i="1" dirty="0"/>
              <a:t>For </a:t>
            </a:r>
            <a:r>
              <a:rPr lang="en-US" altLang="en-US" sz="2400" i="1" dirty="0" smtClean="0"/>
              <a:t>network transmission problems, </a:t>
            </a:r>
            <a:r>
              <a:rPr lang="en-US" altLang="en-US" sz="2400" i="1" dirty="0"/>
              <a:t>the trick is specifying </a:t>
            </a:r>
            <a:r>
              <a:rPr lang="en-US" altLang="en-US" sz="2400" b="1" i="1" dirty="0"/>
              <a:t>c</a:t>
            </a:r>
            <a:r>
              <a:rPr lang="en-US" altLang="en-US" sz="2400" i="1" dirty="0"/>
              <a:t>, which depends on the network</a:t>
            </a:r>
            <a:r>
              <a:rPr lang="en-US" altLang="en-US" sz="2400" dirty="0"/>
              <a:t>.</a:t>
            </a:r>
          </a:p>
        </p:txBody>
      </p:sp>
      <p:grpSp>
        <p:nvGrpSpPr>
          <p:cNvPr id="18437" name="Group 2"/>
          <p:cNvGrpSpPr>
            <a:grpSpLocks/>
          </p:cNvGrpSpPr>
          <p:nvPr/>
        </p:nvGrpSpPr>
        <p:grpSpPr bwMode="auto">
          <a:xfrm>
            <a:off x="8558213" y="-19050"/>
            <a:ext cx="536575" cy="536575"/>
            <a:chOff x="8558168" y="-19407"/>
            <a:chExt cx="537076" cy="536403"/>
          </a:xfrm>
        </p:grpSpPr>
        <p:grpSp>
          <p:nvGrpSpPr>
            <p:cNvPr id="18439" name="Group 5"/>
            <p:cNvGrpSpPr>
              <a:grpSpLocks/>
            </p:cNvGrpSpPr>
            <p:nvPr/>
          </p:nvGrpSpPr>
          <p:grpSpPr bwMode="auto">
            <a:xfrm>
              <a:off x="8558168" y="-19407"/>
              <a:ext cx="537076" cy="536403"/>
              <a:chOff x="8558168" y="-19407"/>
              <a:chExt cx="537076" cy="536403"/>
            </a:xfrm>
          </p:grpSpPr>
          <p:sp>
            <p:nvSpPr>
              <p:cNvPr id="7" name="Rectangle 6"/>
              <p:cNvSpPr/>
              <p:nvPr/>
            </p:nvSpPr>
            <p:spPr>
              <a:xfrm>
                <a:off x="8707532" y="153576"/>
                <a:ext cx="336864" cy="30311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cxnSp>
            <p:nvCxnSpPr>
              <p:cNvPr id="8" name="Straight Connector 7"/>
              <p:cNvCxnSpPr>
                <a:stCxn id="7" idx="0"/>
                <a:endCxn id="7" idx="2"/>
              </p:cNvCxnSpPr>
              <p:nvPr/>
            </p:nvCxnSpPr>
            <p:spPr>
              <a:xfrm>
                <a:off x="8875964" y="153576"/>
                <a:ext cx="0" cy="303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1"/>
                <a:endCxn id="7" idx="3"/>
              </p:cNvCxnSpPr>
              <p:nvPr/>
            </p:nvCxnSpPr>
            <p:spPr>
              <a:xfrm>
                <a:off x="8707532" y="304339"/>
                <a:ext cx="336864" cy="0"/>
              </a:xfrm>
              <a:prstGeom prst="line">
                <a:avLst/>
              </a:prstGeom>
            </p:spPr>
            <p:style>
              <a:lnRef idx="1">
                <a:schemeClr val="accent1"/>
              </a:lnRef>
              <a:fillRef idx="0">
                <a:schemeClr val="accent1"/>
              </a:fillRef>
              <a:effectRef idx="0">
                <a:schemeClr val="accent1"/>
              </a:effectRef>
              <a:fontRef idx="minor">
                <a:schemeClr val="tx1"/>
              </a:fontRef>
            </p:style>
          </p:cxnSp>
          <p:sp>
            <p:nvSpPr>
              <p:cNvPr id="18444" name="TextBox 9"/>
              <p:cNvSpPr txBox="1">
                <a:spLocks noChangeArrowheads="1"/>
              </p:cNvSpPr>
              <p:nvPr/>
            </p:nvSpPr>
            <p:spPr bwMode="auto">
              <a:xfrm>
                <a:off x="8558168" y="133288"/>
                <a:ext cx="2455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C</a:t>
                </a:r>
              </a:p>
            </p:txBody>
          </p:sp>
          <p:sp>
            <p:nvSpPr>
              <p:cNvPr id="18445" name="TextBox 10"/>
              <p:cNvSpPr txBox="1">
                <a:spLocks noChangeArrowheads="1"/>
              </p:cNvSpPr>
              <p:nvPr/>
            </p:nvSpPr>
            <p:spPr bwMode="auto">
              <a:xfrm>
                <a:off x="8564183" y="286164"/>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P</a:t>
                </a:r>
              </a:p>
            </p:txBody>
          </p:sp>
          <p:sp>
            <p:nvSpPr>
              <p:cNvPr id="18446" name="TextBox 11"/>
              <p:cNvSpPr txBox="1">
                <a:spLocks noChangeArrowheads="1"/>
              </p:cNvSpPr>
              <p:nvPr/>
            </p:nvSpPr>
            <p:spPr bwMode="auto">
              <a:xfrm>
                <a:off x="8671673" y="-19407"/>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X</a:t>
                </a:r>
              </a:p>
            </p:txBody>
          </p:sp>
          <p:sp>
            <p:nvSpPr>
              <p:cNvPr id="18447" name="TextBox 12"/>
              <p:cNvSpPr txBox="1">
                <a:spLocks noChangeArrowheads="1"/>
              </p:cNvSpPr>
              <p:nvPr/>
            </p:nvSpPr>
            <p:spPr bwMode="auto">
              <a:xfrm>
                <a:off x="8854472" y="-17560"/>
                <a:ext cx="240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Y</a:t>
                </a:r>
              </a:p>
            </p:txBody>
          </p:sp>
        </p:grpSp>
        <p:sp>
          <p:nvSpPr>
            <p:cNvPr id="2" name="Rectangle 1"/>
            <p:cNvSpPr/>
            <p:nvPr/>
          </p:nvSpPr>
          <p:spPr>
            <a:xfrm>
              <a:off x="8720244" y="161510"/>
              <a:ext cx="319385" cy="128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8438" name="Text Box 3"/>
          <p:cNvSpPr txBox="1">
            <a:spLocks noChangeArrowheads="1"/>
          </p:cNvSpPr>
          <p:nvPr/>
        </p:nvSpPr>
        <p:spPr bwMode="auto">
          <a:xfrm>
            <a:off x="152400" y="152400"/>
            <a:ext cx="4799013"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Why do networks matter?</a:t>
            </a:r>
          </a:p>
          <a:p>
            <a:pPr>
              <a:spcBef>
                <a:spcPct val="0"/>
              </a:spcBef>
              <a:buFontTx/>
              <a:buNone/>
            </a:pPr>
            <a:r>
              <a:rPr lang="en-US" altLang="en-US" sz="1400"/>
              <a:t>Two fundamental mechanisms: Connections example</a:t>
            </a:r>
            <a:endParaRPr lang="en-US" altLang="en-US" sz="2000"/>
          </a:p>
        </p:txBody>
      </p:sp>
    </p:spTree>
    <p:extLst>
      <p:ext uri="{BB962C8B-B14F-4D97-AF65-F5344CB8AC3E}">
        <p14:creationId xmlns:p14="http://schemas.microsoft.com/office/powerpoint/2010/main" val="12801801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noChangeArrowheads="1"/>
          </p:cNvPicPr>
          <p:nvPr/>
        </p:nvPicPr>
        <p:blipFill>
          <a:blip r:embed="rId3">
            <a:extLst>
              <a:ext uri="{28A0092B-C50C-407E-A947-70E740481C1C}">
                <a14:useLocalDpi xmlns:a14="http://schemas.microsoft.com/office/drawing/2010/main" val="0"/>
              </a:ext>
            </a:extLst>
          </a:blip>
          <a:srcRect l="607" t="6465" r="607" b="1161"/>
          <a:stretch>
            <a:fillRect/>
          </a:stretch>
        </p:blipFill>
        <p:spPr bwMode="auto">
          <a:xfrm>
            <a:off x="958850" y="784225"/>
            <a:ext cx="7226300" cy="580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ext Box 4"/>
          <p:cNvSpPr txBox="1">
            <a:spLocks noChangeArrowheads="1"/>
          </p:cNvSpPr>
          <p:nvPr/>
        </p:nvSpPr>
        <p:spPr bwMode="auto">
          <a:xfrm>
            <a:off x="6467475" y="177800"/>
            <a:ext cx="1524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Isolated vision</a:t>
            </a:r>
          </a:p>
        </p:txBody>
      </p:sp>
      <p:sp>
        <p:nvSpPr>
          <p:cNvPr id="19460" name="Text Box 3"/>
          <p:cNvSpPr txBox="1">
            <a:spLocks noChangeArrowheads="1"/>
          </p:cNvSpPr>
          <p:nvPr/>
        </p:nvSpPr>
        <p:spPr bwMode="auto">
          <a:xfrm>
            <a:off x="152400" y="152400"/>
            <a:ext cx="4946650"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Why do networks matter?</a:t>
            </a:r>
          </a:p>
          <a:p>
            <a:pPr>
              <a:spcBef>
                <a:spcPct val="0"/>
              </a:spcBef>
              <a:buFontTx/>
              <a:buNone/>
            </a:pPr>
            <a:r>
              <a:rPr lang="en-US" altLang="en-US" sz="1400"/>
              <a:t>Two fundamental mechanisms: Connections example</a:t>
            </a:r>
            <a:endParaRPr lang="en-US" altLang="en-US" sz="2000"/>
          </a:p>
        </p:txBody>
      </p:sp>
      <p:grpSp>
        <p:nvGrpSpPr>
          <p:cNvPr id="19461" name="Group 4"/>
          <p:cNvGrpSpPr>
            <a:grpSpLocks/>
          </p:cNvGrpSpPr>
          <p:nvPr/>
        </p:nvGrpSpPr>
        <p:grpSpPr bwMode="auto">
          <a:xfrm>
            <a:off x="8558213" y="-19050"/>
            <a:ext cx="536575" cy="536575"/>
            <a:chOff x="8558168" y="-19407"/>
            <a:chExt cx="537076" cy="536403"/>
          </a:xfrm>
        </p:grpSpPr>
        <p:grpSp>
          <p:nvGrpSpPr>
            <p:cNvPr id="19462" name="Group 5"/>
            <p:cNvGrpSpPr>
              <a:grpSpLocks/>
            </p:cNvGrpSpPr>
            <p:nvPr/>
          </p:nvGrpSpPr>
          <p:grpSpPr bwMode="auto">
            <a:xfrm>
              <a:off x="8558168" y="-19407"/>
              <a:ext cx="537076" cy="536403"/>
              <a:chOff x="8558168" y="-19407"/>
              <a:chExt cx="537076" cy="536403"/>
            </a:xfrm>
          </p:grpSpPr>
          <p:sp>
            <p:nvSpPr>
              <p:cNvPr id="8" name="Rectangle 7"/>
              <p:cNvSpPr/>
              <p:nvPr/>
            </p:nvSpPr>
            <p:spPr>
              <a:xfrm>
                <a:off x="8707532" y="153576"/>
                <a:ext cx="336864" cy="30311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cxnSp>
            <p:nvCxnSpPr>
              <p:cNvPr id="9" name="Straight Connector 8"/>
              <p:cNvCxnSpPr>
                <a:stCxn id="8" idx="0"/>
                <a:endCxn id="8" idx="2"/>
              </p:cNvCxnSpPr>
              <p:nvPr/>
            </p:nvCxnSpPr>
            <p:spPr>
              <a:xfrm>
                <a:off x="8875964" y="153576"/>
                <a:ext cx="0" cy="303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 idx="1"/>
                <a:endCxn id="8" idx="3"/>
              </p:cNvCxnSpPr>
              <p:nvPr/>
            </p:nvCxnSpPr>
            <p:spPr>
              <a:xfrm>
                <a:off x="8707532" y="304339"/>
                <a:ext cx="336864" cy="0"/>
              </a:xfrm>
              <a:prstGeom prst="line">
                <a:avLst/>
              </a:prstGeom>
            </p:spPr>
            <p:style>
              <a:lnRef idx="1">
                <a:schemeClr val="accent1"/>
              </a:lnRef>
              <a:fillRef idx="0">
                <a:schemeClr val="accent1"/>
              </a:fillRef>
              <a:effectRef idx="0">
                <a:schemeClr val="accent1"/>
              </a:effectRef>
              <a:fontRef idx="minor">
                <a:schemeClr val="tx1"/>
              </a:fontRef>
            </p:style>
          </p:cxnSp>
          <p:sp>
            <p:nvSpPr>
              <p:cNvPr id="19467" name="TextBox 10"/>
              <p:cNvSpPr txBox="1">
                <a:spLocks noChangeArrowheads="1"/>
              </p:cNvSpPr>
              <p:nvPr/>
            </p:nvSpPr>
            <p:spPr bwMode="auto">
              <a:xfrm>
                <a:off x="8558168" y="133288"/>
                <a:ext cx="2455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C</a:t>
                </a:r>
              </a:p>
            </p:txBody>
          </p:sp>
          <p:sp>
            <p:nvSpPr>
              <p:cNvPr id="19468" name="TextBox 11"/>
              <p:cNvSpPr txBox="1">
                <a:spLocks noChangeArrowheads="1"/>
              </p:cNvSpPr>
              <p:nvPr/>
            </p:nvSpPr>
            <p:spPr bwMode="auto">
              <a:xfrm>
                <a:off x="8564183" y="286164"/>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P</a:t>
                </a:r>
              </a:p>
            </p:txBody>
          </p:sp>
          <p:sp>
            <p:nvSpPr>
              <p:cNvPr id="19469" name="TextBox 12"/>
              <p:cNvSpPr txBox="1">
                <a:spLocks noChangeArrowheads="1"/>
              </p:cNvSpPr>
              <p:nvPr/>
            </p:nvSpPr>
            <p:spPr bwMode="auto">
              <a:xfrm>
                <a:off x="8671673" y="-19407"/>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X</a:t>
                </a:r>
              </a:p>
            </p:txBody>
          </p:sp>
          <p:sp>
            <p:nvSpPr>
              <p:cNvPr id="19470" name="TextBox 13"/>
              <p:cNvSpPr txBox="1">
                <a:spLocks noChangeArrowheads="1"/>
              </p:cNvSpPr>
              <p:nvPr/>
            </p:nvSpPr>
            <p:spPr bwMode="auto">
              <a:xfrm>
                <a:off x="8854472" y="-17560"/>
                <a:ext cx="240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Y</a:t>
                </a:r>
              </a:p>
            </p:txBody>
          </p:sp>
        </p:grpSp>
        <p:sp>
          <p:nvSpPr>
            <p:cNvPr id="7" name="Rectangle 6"/>
            <p:cNvSpPr/>
            <p:nvPr/>
          </p:nvSpPr>
          <p:spPr>
            <a:xfrm>
              <a:off x="8720244" y="161510"/>
              <a:ext cx="319385" cy="128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41413990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p:cNvPicPr>
            <a:picLocks noChangeAspect="1" noChangeArrowheads="1"/>
          </p:cNvPicPr>
          <p:nvPr/>
        </p:nvPicPr>
        <p:blipFill>
          <a:blip r:embed="rId3">
            <a:extLst>
              <a:ext uri="{28A0092B-C50C-407E-A947-70E740481C1C}">
                <a14:useLocalDpi xmlns:a14="http://schemas.microsoft.com/office/drawing/2010/main" val="0"/>
              </a:ext>
            </a:extLst>
          </a:blip>
          <a:srcRect l="586" t="6465" r="607" b="1161"/>
          <a:stretch>
            <a:fillRect/>
          </a:stretch>
        </p:blipFill>
        <p:spPr bwMode="auto">
          <a:xfrm>
            <a:off x="957263" y="784225"/>
            <a:ext cx="7227887" cy="580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Text Box 6"/>
          <p:cNvSpPr txBox="1">
            <a:spLocks noChangeArrowheads="1"/>
          </p:cNvSpPr>
          <p:nvPr/>
        </p:nvSpPr>
        <p:spPr bwMode="auto">
          <a:xfrm>
            <a:off x="6467475" y="177800"/>
            <a:ext cx="179546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Connected vision</a:t>
            </a:r>
          </a:p>
        </p:txBody>
      </p:sp>
      <p:sp>
        <p:nvSpPr>
          <p:cNvPr id="20484" name="Text Box 3"/>
          <p:cNvSpPr txBox="1">
            <a:spLocks noChangeArrowheads="1"/>
          </p:cNvSpPr>
          <p:nvPr/>
        </p:nvSpPr>
        <p:spPr bwMode="auto">
          <a:xfrm>
            <a:off x="152400" y="152400"/>
            <a:ext cx="312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Why do networks matter?</a:t>
            </a:r>
          </a:p>
        </p:txBody>
      </p:sp>
      <p:sp>
        <p:nvSpPr>
          <p:cNvPr id="20485" name="Text Box 3"/>
          <p:cNvSpPr txBox="1">
            <a:spLocks noChangeArrowheads="1"/>
          </p:cNvSpPr>
          <p:nvPr/>
        </p:nvSpPr>
        <p:spPr bwMode="auto">
          <a:xfrm>
            <a:off x="152400" y="152400"/>
            <a:ext cx="4206875"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Why do networks matter?</a:t>
            </a:r>
          </a:p>
          <a:p>
            <a:pPr>
              <a:spcBef>
                <a:spcPct val="0"/>
              </a:spcBef>
              <a:buFontTx/>
              <a:buNone/>
            </a:pPr>
            <a:r>
              <a:rPr lang="en-US" altLang="en-US" sz="1400"/>
              <a:t>Two fundamental mechanisms: Connections example</a:t>
            </a:r>
            <a:endParaRPr lang="en-US" altLang="en-US" sz="2000"/>
          </a:p>
        </p:txBody>
      </p:sp>
      <p:grpSp>
        <p:nvGrpSpPr>
          <p:cNvPr id="20486" name="Group 6"/>
          <p:cNvGrpSpPr>
            <a:grpSpLocks/>
          </p:cNvGrpSpPr>
          <p:nvPr/>
        </p:nvGrpSpPr>
        <p:grpSpPr bwMode="auto">
          <a:xfrm>
            <a:off x="8558213" y="-19050"/>
            <a:ext cx="536575" cy="536575"/>
            <a:chOff x="8558168" y="-19407"/>
            <a:chExt cx="537076" cy="536403"/>
          </a:xfrm>
        </p:grpSpPr>
        <p:grpSp>
          <p:nvGrpSpPr>
            <p:cNvPr id="20487" name="Group 7"/>
            <p:cNvGrpSpPr>
              <a:grpSpLocks/>
            </p:cNvGrpSpPr>
            <p:nvPr/>
          </p:nvGrpSpPr>
          <p:grpSpPr bwMode="auto">
            <a:xfrm>
              <a:off x="8558168" y="-19407"/>
              <a:ext cx="537076" cy="536403"/>
              <a:chOff x="8558168" y="-19407"/>
              <a:chExt cx="537076" cy="536403"/>
            </a:xfrm>
          </p:grpSpPr>
          <p:sp>
            <p:nvSpPr>
              <p:cNvPr id="10" name="Rectangle 9"/>
              <p:cNvSpPr/>
              <p:nvPr/>
            </p:nvSpPr>
            <p:spPr>
              <a:xfrm>
                <a:off x="8707532" y="153576"/>
                <a:ext cx="336864" cy="30311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cxnSp>
            <p:nvCxnSpPr>
              <p:cNvPr id="11" name="Straight Connector 10"/>
              <p:cNvCxnSpPr>
                <a:stCxn id="10" idx="0"/>
                <a:endCxn id="10" idx="2"/>
              </p:cNvCxnSpPr>
              <p:nvPr/>
            </p:nvCxnSpPr>
            <p:spPr>
              <a:xfrm>
                <a:off x="8875964" y="153576"/>
                <a:ext cx="0" cy="303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0" idx="1"/>
                <a:endCxn id="10" idx="3"/>
              </p:cNvCxnSpPr>
              <p:nvPr/>
            </p:nvCxnSpPr>
            <p:spPr>
              <a:xfrm>
                <a:off x="8707532" y="304339"/>
                <a:ext cx="336864" cy="0"/>
              </a:xfrm>
              <a:prstGeom prst="line">
                <a:avLst/>
              </a:prstGeom>
            </p:spPr>
            <p:style>
              <a:lnRef idx="1">
                <a:schemeClr val="accent1"/>
              </a:lnRef>
              <a:fillRef idx="0">
                <a:schemeClr val="accent1"/>
              </a:fillRef>
              <a:effectRef idx="0">
                <a:schemeClr val="accent1"/>
              </a:effectRef>
              <a:fontRef idx="minor">
                <a:schemeClr val="tx1"/>
              </a:fontRef>
            </p:style>
          </p:cxnSp>
          <p:sp>
            <p:nvSpPr>
              <p:cNvPr id="20492" name="TextBox 12"/>
              <p:cNvSpPr txBox="1">
                <a:spLocks noChangeArrowheads="1"/>
              </p:cNvSpPr>
              <p:nvPr/>
            </p:nvSpPr>
            <p:spPr bwMode="auto">
              <a:xfrm>
                <a:off x="8558168" y="133288"/>
                <a:ext cx="2455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C</a:t>
                </a:r>
              </a:p>
            </p:txBody>
          </p:sp>
          <p:sp>
            <p:nvSpPr>
              <p:cNvPr id="20493" name="TextBox 13"/>
              <p:cNvSpPr txBox="1">
                <a:spLocks noChangeArrowheads="1"/>
              </p:cNvSpPr>
              <p:nvPr/>
            </p:nvSpPr>
            <p:spPr bwMode="auto">
              <a:xfrm>
                <a:off x="8564183" y="286164"/>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P</a:t>
                </a:r>
              </a:p>
            </p:txBody>
          </p:sp>
          <p:sp>
            <p:nvSpPr>
              <p:cNvPr id="20494" name="TextBox 14"/>
              <p:cNvSpPr txBox="1">
                <a:spLocks noChangeArrowheads="1"/>
              </p:cNvSpPr>
              <p:nvPr/>
            </p:nvSpPr>
            <p:spPr bwMode="auto">
              <a:xfrm>
                <a:off x="8671673" y="-19407"/>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X</a:t>
                </a:r>
              </a:p>
            </p:txBody>
          </p:sp>
          <p:sp>
            <p:nvSpPr>
              <p:cNvPr id="20495" name="TextBox 16"/>
              <p:cNvSpPr txBox="1">
                <a:spLocks noChangeArrowheads="1"/>
              </p:cNvSpPr>
              <p:nvPr/>
            </p:nvSpPr>
            <p:spPr bwMode="auto">
              <a:xfrm>
                <a:off x="8854472" y="-17560"/>
                <a:ext cx="240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Y</a:t>
                </a:r>
              </a:p>
            </p:txBody>
          </p:sp>
        </p:grpSp>
        <p:sp>
          <p:nvSpPr>
            <p:cNvPr id="9" name="Rectangle 8"/>
            <p:cNvSpPr/>
            <p:nvPr/>
          </p:nvSpPr>
          <p:spPr>
            <a:xfrm>
              <a:off x="8720244" y="161510"/>
              <a:ext cx="319385" cy="128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29028054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950" y="1731963"/>
            <a:ext cx="1889125"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775" y="3149600"/>
            <a:ext cx="183515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200" y="1749425"/>
            <a:ext cx="1806575"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7725" y="3189288"/>
            <a:ext cx="17145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5425" y="3201988"/>
            <a:ext cx="18161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0500" y="1749425"/>
            <a:ext cx="1806575"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8200" y="1749425"/>
            <a:ext cx="1806575"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9"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9950" y="3201988"/>
            <a:ext cx="178752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4" name="Text Box 10"/>
          <p:cNvSpPr txBox="1">
            <a:spLocks noChangeArrowheads="1"/>
          </p:cNvSpPr>
          <p:nvPr/>
        </p:nvSpPr>
        <p:spPr bwMode="auto">
          <a:xfrm>
            <a:off x="63500" y="2057400"/>
            <a:ext cx="1289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t>Partner</a:t>
            </a:r>
          </a:p>
          <a:p>
            <a:pPr algn="ctr" eaLnBrk="1" hangingPunct="1">
              <a:spcBef>
                <a:spcPct val="0"/>
              </a:spcBef>
              <a:buFontTx/>
              <a:buNone/>
            </a:pPr>
            <a:r>
              <a:rPr lang="en-US" altLang="en-US" sz="2000"/>
              <a:t>Distribution</a:t>
            </a:r>
          </a:p>
        </p:txBody>
      </p:sp>
      <p:sp>
        <p:nvSpPr>
          <p:cNvPr id="21515" name="Text Box 11"/>
          <p:cNvSpPr txBox="1">
            <a:spLocks noChangeArrowheads="1"/>
          </p:cNvSpPr>
          <p:nvPr/>
        </p:nvSpPr>
        <p:spPr bwMode="auto">
          <a:xfrm>
            <a:off x="82550" y="4152900"/>
            <a:ext cx="1250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t>Component</a:t>
            </a:r>
          </a:p>
          <a:p>
            <a:pPr algn="ctr" eaLnBrk="1" hangingPunct="1">
              <a:spcBef>
                <a:spcPct val="0"/>
              </a:spcBef>
              <a:buFontTx/>
              <a:buNone/>
            </a:pPr>
            <a:r>
              <a:rPr lang="en-US" altLang="en-US" sz="2000"/>
              <a:t>Size/Shape</a:t>
            </a:r>
          </a:p>
        </p:txBody>
      </p:sp>
      <p:sp>
        <p:nvSpPr>
          <p:cNvPr id="21516" name="Text Box 12"/>
          <p:cNvSpPr txBox="1">
            <a:spLocks noChangeArrowheads="1"/>
          </p:cNvSpPr>
          <p:nvPr/>
        </p:nvSpPr>
        <p:spPr bwMode="auto">
          <a:xfrm>
            <a:off x="2714625" y="1168400"/>
            <a:ext cx="47640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Emergent Connectivity in “low-degree” networks</a:t>
            </a:r>
          </a:p>
        </p:txBody>
      </p:sp>
      <p:grpSp>
        <p:nvGrpSpPr>
          <p:cNvPr id="21517" name="Group 14"/>
          <p:cNvGrpSpPr>
            <a:grpSpLocks/>
          </p:cNvGrpSpPr>
          <p:nvPr/>
        </p:nvGrpSpPr>
        <p:grpSpPr bwMode="auto">
          <a:xfrm>
            <a:off x="8558213" y="-19050"/>
            <a:ext cx="536575" cy="536575"/>
            <a:chOff x="7153555" y="5685098"/>
            <a:chExt cx="677465" cy="672877"/>
          </a:xfrm>
        </p:grpSpPr>
        <p:grpSp>
          <p:nvGrpSpPr>
            <p:cNvPr id="21520" name="Group 15"/>
            <p:cNvGrpSpPr>
              <a:grpSpLocks/>
            </p:cNvGrpSpPr>
            <p:nvPr/>
          </p:nvGrpSpPr>
          <p:grpSpPr bwMode="auto">
            <a:xfrm>
              <a:off x="7342909" y="5902037"/>
              <a:ext cx="424540" cy="380306"/>
              <a:chOff x="7342909" y="5902036"/>
              <a:chExt cx="657914" cy="526473"/>
            </a:xfrm>
          </p:grpSpPr>
          <p:sp>
            <p:nvSpPr>
              <p:cNvPr id="21" name="Rectangle 20"/>
              <p:cNvSpPr/>
              <p:nvPr/>
            </p:nvSpPr>
            <p:spPr>
              <a:xfrm>
                <a:off x="7341442" y="5902111"/>
                <a:ext cx="658501" cy="52637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cxnSp>
            <p:nvCxnSpPr>
              <p:cNvPr id="22" name="Straight Connector 21"/>
              <p:cNvCxnSpPr>
                <a:stCxn id="21" idx="0"/>
                <a:endCxn id="21" idx="2"/>
              </p:cNvCxnSpPr>
              <p:nvPr/>
            </p:nvCxnSpPr>
            <p:spPr>
              <a:xfrm>
                <a:off x="7670692" y="5902111"/>
                <a:ext cx="0" cy="526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1" idx="1"/>
                <a:endCxn id="21" idx="3"/>
              </p:cNvCxnSpPr>
              <p:nvPr/>
            </p:nvCxnSpPr>
            <p:spPr>
              <a:xfrm>
                <a:off x="7341442" y="6166676"/>
                <a:ext cx="658501"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341442" y="5902111"/>
                <a:ext cx="329250" cy="261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grpSp>
        <p:sp>
          <p:nvSpPr>
            <p:cNvPr id="21521" name="TextBox 16"/>
            <p:cNvSpPr txBox="1">
              <a:spLocks noChangeArrowheads="1"/>
            </p:cNvSpPr>
            <p:nvPr/>
          </p:nvSpPr>
          <p:spPr bwMode="auto">
            <a:xfrm>
              <a:off x="7153555" y="5876642"/>
              <a:ext cx="309773"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C</a:t>
              </a:r>
            </a:p>
          </p:txBody>
        </p:sp>
        <p:sp>
          <p:nvSpPr>
            <p:cNvPr id="21522" name="TextBox 17"/>
            <p:cNvSpPr txBox="1">
              <a:spLocks noChangeArrowheads="1"/>
            </p:cNvSpPr>
            <p:nvPr/>
          </p:nvSpPr>
          <p:spPr bwMode="auto">
            <a:xfrm>
              <a:off x="7161142" y="6068414"/>
              <a:ext cx="307752"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P</a:t>
              </a:r>
            </a:p>
          </p:txBody>
        </p:sp>
        <p:sp>
          <p:nvSpPr>
            <p:cNvPr id="21523" name="TextBox 18"/>
            <p:cNvSpPr txBox="1">
              <a:spLocks noChangeArrowheads="1"/>
            </p:cNvSpPr>
            <p:nvPr/>
          </p:nvSpPr>
          <p:spPr bwMode="auto">
            <a:xfrm>
              <a:off x="7296730" y="5685098"/>
              <a:ext cx="307752"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X</a:t>
              </a:r>
            </a:p>
          </p:txBody>
        </p:sp>
        <p:sp>
          <p:nvSpPr>
            <p:cNvPr id="21524" name="TextBox 19"/>
            <p:cNvSpPr txBox="1">
              <a:spLocks noChangeArrowheads="1"/>
            </p:cNvSpPr>
            <p:nvPr/>
          </p:nvSpPr>
          <p:spPr bwMode="auto">
            <a:xfrm>
              <a:off x="7527312" y="5687415"/>
              <a:ext cx="303708" cy="2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Y</a:t>
              </a:r>
            </a:p>
          </p:txBody>
        </p:sp>
      </p:grpSp>
      <p:sp>
        <p:nvSpPr>
          <p:cNvPr id="21518" name="Text Box 3"/>
          <p:cNvSpPr txBox="1">
            <a:spLocks noChangeArrowheads="1"/>
          </p:cNvSpPr>
          <p:nvPr/>
        </p:nvSpPr>
        <p:spPr bwMode="auto">
          <a:xfrm>
            <a:off x="152400" y="152400"/>
            <a:ext cx="501015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Connections: Diffusion</a:t>
            </a:r>
          </a:p>
          <a:p>
            <a:pPr>
              <a:spcBef>
                <a:spcPct val="0"/>
              </a:spcBef>
              <a:buFontTx/>
              <a:buNone/>
            </a:pPr>
            <a:r>
              <a:rPr lang="en-US" altLang="en-US" sz="1600"/>
              <a:t>Example: Small local changes can create cohesion cascades</a:t>
            </a:r>
          </a:p>
        </p:txBody>
      </p:sp>
      <p:sp>
        <p:nvSpPr>
          <p:cNvPr id="21519" name="TextBox 25"/>
          <p:cNvSpPr txBox="1">
            <a:spLocks noChangeArrowheads="1"/>
          </p:cNvSpPr>
          <p:nvPr/>
        </p:nvSpPr>
        <p:spPr bwMode="auto">
          <a:xfrm>
            <a:off x="17463" y="6605588"/>
            <a:ext cx="58832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000"/>
              <a:t>Based on work supported by R21-HD072810 (NICHD, Moody PI),  </a:t>
            </a:r>
            <a:r>
              <a:rPr lang="it-IT" altLang="en-US" sz="1000"/>
              <a:t>R01 DA012831-05 (NIDA Morris, Martina PI)</a:t>
            </a:r>
            <a:r>
              <a:rPr lang="en-US" altLang="en-US" sz="1000"/>
              <a:t> </a:t>
            </a:r>
          </a:p>
        </p:txBody>
      </p:sp>
    </p:spTree>
    <p:extLst>
      <p:ext uri="{BB962C8B-B14F-4D97-AF65-F5344CB8AC3E}">
        <p14:creationId xmlns:p14="http://schemas.microsoft.com/office/powerpoint/2010/main" val="554577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7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7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72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072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Oval 3"/>
          <p:cNvSpPr>
            <a:spLocks noChangeArrowheads="1"/>
          </p:cNvSpPr>
          <p:nvPr/>
        </p:nvSpPr>
        <p:spPr bwMode="auto">
          <a:xfrm>
            <a:off x="2713038" y="1801813"/>
            <a:ext cx="808037" cy="6635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sz="2000">
              <a:cs typeface="Arial" panose="020B0604020202020204" pitchFamily="34" charset="0"/>
            </a:endParaRPr>
          </a:p>
        </p:txBody>
      </p:sp>
      <p:sp>
        <p:nvSpPr>
          <p:cNvPr id="22531" name="Oval 4"/>
          <p:cNvSpPr>
            <a:spLocks noChangeArrowheads="1"/>
          </p:cNvSpPr>
          <p:nvPr/>
        </p:nvSpPr>
        <p:spPr bwMode="auto">
          <a:xfrm>
            <a:off x="5191125" y="1833563"/>
            <a:ext cx="754063" cy="6064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sz="2000">
              <a:cs typeface="Arial" panose="020B0604020202020204" pitchFamily="34" charset="0"/>
            </a:endParaRPr>
          </a:p>
        </p:txBody>
      </p:sp>
      <p:sp>
        <p:nvSpPr>
          <p:cNvPr id="22532" name="Oval 5"/>
          <p:cNvSpPr>
            <a:spLocks noChangeArrowheads="1"/>
          </p:cNvSpPr>
          <p:nvPr/>
        </p:nvSpPr>
        <p:spPr bwMode="auto">
          <a:xfrm>
            <a:off x="2157413" y="4240213"/>
            <a:ext cx="758825" cy="5746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sz="2000">
              <a:cs typeface="Arial" panose="020B0604020202020204" pitchFamily="34" charset="0"/>
            </a:endParaRPr>
          </a:p>
        </p:txBody>
      </p:sp>
      <p:sp>
        <p:nvSpPr>
          <p:cNvPr id="22533" name="Oval 6"/>
          <p:cNvSpPr>
            <a:spLocks noChangeArrowheads="1"/>
          </p:cNvSpPr>
          <p:nvPr/>
        </p:nvSpPr>
        <p:spPr bwMode="auto">
          <a:xfrm>
            <a:off x="3987800" y="3706813"/>
            <a:ext cx="758825" cy="5746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sz="2000">
              <a:cs typeface="Arial" panose="020B0604020202020204" pitchFamily="34" charset="0"/>
            </a:endParaRPr>
          </a:p>
        </p:txBody>
      </p:sp>
      <p:sp>
        <p:nvSpPr>
          <p:cNvPr id="22534" name="Oval 7"/>
          <p:cNvSpPr>
            <a:spLocks noChangeArrowheads="1"/>
          </p:cNvSpPr>
          <p:nvPr/>
        </p:nvSpPr>
        <p:spPr bwMode="auto">
          <a:xfrm>
            <a:off x="5843588" y="4237038"/>
            <a:ext cx="758825" cy="5746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sz="2000">
              <a:cs typeface="Arial" panose="020B0604020202020204" pitchFamily="34" charset="0"/>
            </a:endParaRPr>
          </a:p>
        </p:txBody>
      </p:sp>
      <p:sp>
        <p:nvSpPr>
          <p:cNvPr id="22535" name="Line 8"/>
          <p:cNvSpPr>
            <a:spLocks noChangeShapeType="1"/>
          </p:cNvSpPr>
          <p:nvPr/>
        </p:nvSpPr>
        <p:spPr bwMode="auto">
          <a:xfrm>
            <a:off x="3651250" y="2084388"/>
            <a:ext cx="14351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6" name="Line 9"/>
          <p:cNvSpPr>
            <a:spLocks noChangeShapeType="1"/>
          </p:cNvSpPr>
          <p:nvPr/>
        </p:nvSpPr>
        <p:spPr bwMode="auto">
          <a:xfrm flipH="1">
            <a:off x="2633663" y="2522538"/>
            <a:ext cx="495300" cy="1555750"/>
          </a:xfrm>
          <a:prstGeom prst="line">
            <a:avLst/>
          </a:prstGeom>
          <a:noFill/>
          <a:ln w="2857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7" name="Line 10"/>
          <p:cNvSpPr>
            <a:spLocks noChangeShapeType="1"/>
          </p:cNvSpPr>
          <p:nvPr/>
        </p:nvSpPr>
        <p:spPr bwMode="auto">
          <a:xfrm>
            <a:off x="3119438" y="2516188"/>
            <a:ext cx="989012" cy="1222375"/>
          </a:xfrm>
          <a:prstGeom prst="line">
            <a:avLst/>
          </a:prstGeom>
          <a:noFill/>
          <a:ln w="2857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8" name="Line 11"/>
          <p:cNvSpPr>
            <a:spLocks noChangeShapeType="1"/>
          </p:cNvSpPr>
          <p:nvPr/>
        </p:nvSpPr>
        <p:spPr bwMode="auto">
          <a:xfrm>
            <a:off x="3214688" y="2538413"/>
            <a:ext cx="2813050" cy="1673225"/>
          </a:xfrm>
          <a:prstGeom prst="line">
            <a:avLst/>
          </a:prstGeom>
          <a:noFill/>
          <a:ln w="2857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9" name="Line 12"/>
          <p:cNvSpPr>
            <a:spLocks noChangeShapeType="1"/>
          </p:cNvSpPr>
          <p:nvPr/>
        </p:nvSpPr>
        <p:spPr bwMode="auto">
          <a:xfrm>
            <a:off x="5576888" y="2474913"/>
            <a:ext cx="546100" cy="1755775"/>
          </a:xfrm>
          <a:prstGeom prst="line">
            <a:avLst/>
          </a:prstGeom>
          <a:noFill/>
          <a:ln w="2857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0" name="Line 13"/>
          <p:cNvSpPr>
            <a:spLocks noChangeShapeType="1"/>
          </p:cNvSpPr>
          <p:nvPr/>
        </p:nvSpPr>
        <p:spPr bwMode="auto">
          <a:xfrm flipH="1">
            <a:off x="4660900" y="2389188"/>
            <a:ext cx="900113" cy="1387475"/>
          </a:xfrm>
          <a:prstGeom prst="line">
            <a:avLst/>
          </a:prstGeom>
          <a:noFill/>
          <a:ln w="2857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1" name="Line 14"/>
          <p:cNvSpPr>
            <a:spLocks noChangeShapeType="1"/>
          </p:cNvSpPr>
          <p:nvPr/>
        </p:nvSpPr>
        <p:spPr bwMode="auto">
          <a:xfrm flipH="1">
            <a:off x="2814638" y="2408238"/>
            <a:ext cx="2633662" cy="1644650"/>
          </a:xfrm>
          <a:prstGeom prst="line">
            <a:avLst/>
          </a:prstGeom>
          <a:noFill/>
          <a:ln w="2857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2" name="Line 15"/>
          <p:cNvSpPr>
            <a:spLocks noChangeShapeType="1"/>
          </p:cNvSpPr>
          <p:nvPr/>
        </p:nvSpPr>
        <p:spPr bwMode="auto">
          <a:xfrm flipV="1">
            <a:off x="2994025" y="4167188"/>
            <a:ext cx="950913" cy="298450"/>
          </a:xfrm>
          <a:prstGeom prst="line">
            <a:avLst/>
          </a:prstGeom>
          <a:noFill/>
          <a:ln w="28575">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3" name="Line 16"/>
          <p:cNvSpPr>
            <a:spLocks noChangeShapeType="1"/>
          </p:cNvSpPr>
          <p:nvPr/>
        </p:nvSpPr>
        <p:spPr bwMode="auto">
          <a:xfrm>
            <a:off x="4868863" y="4164013"/>
            <a:ext cx="847725" cy="298450"/>
          </a:xfrm>
          <a:prstGeom prst="line">
            <a:avLst/>
          </a:prstGeom>
          <a:noFill/>
          <a:ln w="28575">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4" name="Line 17"/>
          <p:cNvSpPr>
            <a:spLocks noChangeShapeType="1"/>
          </p:cNvSpPr>
          <p:nvPr/>
        </p:nvSpPr>
        <p:spPr bwMode="auto">
          <a:xfrm flipV="1">
            <a:off x="3146425" y="4618038"/>
            <a:ext cx="2413000" cy="0"/>
          </a:xfrm>
          <a:prstGeom prst="line">
            <a:avLst/>
          </a:prstGeom>
          <a:noFill/>
          <a:ln w="28575">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5" name="Text Box 18"/>
          <p:cNvSpPr txBox="1">
            <a:spLocks noChangeArrowheads="1"/>
          </p:cNvSpPr>
          <p:nvPr/>
        </p:nvSpPr>
        <p:spPr bwMode="auto">
          <a:xfrm>
            <a:off x="3894138" y="5716588"/>
            <a:ext cx="1660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latin typeface="Arial" panose="020B0604020202020204" pitchFamily="34" charset="0"/>
                <a:cs typeface="Arial" panose="020B0604020202020204" pitchFamily="34" charset="0"/>
              </a:rPr>
              <a:t>Provides food  for</a:t>
            </a:r>
          </a:p>
        </p:txBody>
      </p:sp>
      <p:sp>
        <p:nvSpPr>
          <p:cNvPr id="22546" name="Line 20"/>
          <p:cNvSpPr>
            <a:spLocks noChangeShapeType="1"/>
          </p:cNvSpPr>
          <p:nvPr/>
        </p:nvSpPr>
        <p:spPr bwMode="auto">
          <a:xfrm flipV="1">
            <a:off x="3313113" y="5557838"/>
            <a:ext cx="560387" cy="14287"/>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7" name="Text Box 21"/>
          <p:cNvSpPr txBox="1">
            <a:spLocks noChangeArrowheads="1"/>
          </p:cNvSpPr>
          <p:nvPr/>
        </p:nvSpPr>
        <p:spPr bwMode="auto">
          <a:xfrm>
            <a:off x="3894138" y="5394325"/>
            <a:ext cx="1444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latin typeface="Arial" panose="020B0604020202020204" pitchFamily="34" charset="0"/>
                <a:cs typeface="Arial" panose="020B0604020202020204" pitchFamily="34" charset="0"/>
              </a:rPr>
              <a:t>Romantic Love</a:t>
            </a:r>
          </a:p>
        </p:txBody>
      </p:sp>
      <p:sp>
        <p:nvSpPr>
          <p:cNvPr id="22548" name="Line 22"/>
          <p:cNvSpPr>
            <a:spLocks noChangeShapeType="1"/>
          </p:cNvSpPr>
          <p:nvPr/>
        </p:nvSpPr>
        <p:spPr bwMode="auto">
          <a:xfrm>
            <a:off x="3378200" y="5872163"/>
            <a:ext cx="428625" cy="0"/>
          </a:xfrm>
          <a:prstGeom prst="line">
            <a:avLst/>
          </a:prstGeom>
          <a:noFill/>
          <a:ln w="2857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9" name="Line 23"/>
          <p:cNvSpPr>
            <a:spLocks noChangeShapeType="1"/>
          </p:cNvSpPr>
          <p:nvPr/>
        </p:nvSpPr>
        <p:spPr bwMode="auto">
          <a:xfrm flipV="1">
            <a:off x="3376613" y="6215063"/>
            <a:ext cx="431800" cy="0"/>
          </a:xfrm>
          <a:prstGeom prst="line">
            <a:avLst/>
          </a:prstGeom>
          <a:noFill/>
          <a:ln w="28575">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0" name="Text Box 24"/>
          <p:cNvSpPr txBox="1">
            <a:spLocks noChangeArrowheads="1"/>
          </p:cNvSpPr>
          <p:nvPr/>
        </p:nvSpPr>
        <p:spPr bwMode="auto">
          <a:xfrm>
            <a:off x="3894138" y="6064250"/>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latin typeface="Arial" panose="020B0604020202020204" pitchFamily="34" charset="0"/>
                <a:cs typeface="Arial" panose="020B0604020202020204" pitchFamily="34" charset="0"/>
              </a:rPr>
              <a:t>Bickers with</a:t>
            </a:r>
          </a:p>
        </p:txBody>
      </p:sp>
      <p:sp>
        <p:nvSpPr>
          <p:cNvPr id="22551" name="Rectangle 25"/>
          <p:cNvSpPr>
            <a:spLocks noChangeArrowheads="1"/>
          </p:cNvSpPr>
          <p:nvPr/>
        </p:nvSpPr>
        <p:spPr bwMode="auto">
          <a:xfrm>
            <a:off x="3200400" y="5389563"/>
            <a:ext cx="2360613" cy="1082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2552" name="Text Box 3"/>
          <p:cNvSpPr txBox="1">
            <a:spLocks noChangeArrowheads="1"/>
          </p:cNvSpPr>
          <p:nvPr/>
        </p:nvSpPr>
        <p:spPr bwMode="auto">
          <a:xfrm>
            <a:off x="152400" y="152400"/>
            <a:ext cx="4105275"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Why do networks matter?</a:t>
            </a:r>
          </a:p>
          <a:p>
            <a:pPr>
              <a:spcBef>
                <a:spcPct val="0"/>
              </a:spcBef>
              <a:buFontTx/>
              <a:buNone/>
            </a:pPr>
            <a:r>
              <a:rPr lang="en-US" altLang="en-US" sz="1400"/>
              <a:t>Two fundamental mechanisms: Positions</a:t>
            </a:r>
            <a:endParaRPr lang="en-US" altLang="en-US" sz="2000"/>
          </a:p>
        </p:txBody>
      </p:sp>
      <p:sp>
        <p:nvSpPr>
          <p:cNvPr id="22553" name="TextBox 38"/>
          <p:cNvSpPr txBox="1">
            <a:spLocks noChangeArrowheads="1"/>
          </p:cNvSpPr>
          <p:nvPr/>
        </p:nvSpPr>
        <p:spPr bwMode="auto">
          <a:xfrm>
            <a:off x="757238" y="989013"/>
            <a:ext cx="78057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u="sng"/>
              <a:t>Positional network mechanisms </a:t>
            </a:r>
            <a:r>
              <a:rPr lang="en-US" altLang="en-US" sz="2000"/>
              <a:t>: Networks matter because of the way they capture role behavior and social exchange.  </a:t>
            </a:r>
            <a:r>
              <a:rPr lang="en-US" altLang="en-US" sz="2000" i="1"/>
              <a:t>Networks as Roles.</a:t>
            </a:r>
            <a:endParaRPr lang="en-US" altLang="en-US" sz="2000"/>
          </a:p>
        </p:txBody>
      </p:sp>
      <p:grpSp>
        <p:nvGrpSpPr>
          <p:cNvPr id="22554" name="Group 1"/>
          <p:cNvGrpSpPr>
            <a:grpSpLocks/>
          </p:cNvGrpSpPr>
          <p:nvPr/>
        </p:nvGrpSpPr>
        <p:grpSpPr bwMode="auto">
          <a:xfrm>
            <a:off x="8558213" y="-19050"/>
            <a:ext cx="536575" cy="536575"/>
            <a:chOff x="8558168" y="-19407"/>
            <a:chExt cx="537076" cy="536403"/>
          </a:xfrm>
        </p:grpSpPr>
        <p:grpSp>
          <p:nvGrpSpPr>
            <p:cNvPr id="22555" name="Group 27"/>
            <p:cNvGrpSpPr>
              <a:grpSpLocks/>
            </p:cNvGrpSpPr>
            <p:nvPr/>
          </p:nvGrpSpPr>
          <p:grpSpPr bwMode="auto">
            <a:xfrm>
              <a:off x="8558168" y="-19407"/>
              <a:ext cx="537076" cy="536403"/>
              <a:chOff x="8558168" y="-19407"/>
              <a:chExt cx="537076" cy="536403"/>
            </a:xfrm>
          </p:grpSpPr>
          <p:sp>
            <p:nvSpPr>
              <p:cNvPr id="30" name="Rectangle 29"/>
              <p:cNvSpPr/>
              <p:nvPr/>
            </p:nvSpPr>
            <p:spPr>
              <a:xfrm>
                <a:off x="8707532" y="153576"/>
                <a:ext cx="336864" cy="30311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cxnSp>
            <p:nvCxnSpPr>
              <p:cNvPr id="31" name="Straight Connector 30"/>
              <p:cNvCxnSpPr>
                <a:stCxn id="30" idx="0"/>
                <a:endCxn id="30" idx="2"/>
              </p:cNvCxnSpPr>
              <p:nvPr/>
            </p:nvCxnSpPr>
            <p:spPr>
              <a:xfrm>
                <a:off x="8875964" y="153576"/>
                <a:ext cx="0" cy="303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0" idx="1"/>
                <a:endCxn id="30" idx="3"/>
              </p:cNvCxnSpPr>
              <p:nvPr/>
            </p:nvCxnSpPr>
            <p:spPr>
              <a:xfrm>
                <a:off x="8707532" y="304339"/>
                <a:ext cx="336864" cy="0"/>
              </a:xfrm>
              <a:prstGeom prst="line">
                <a:avLst/>
              </a:prstGeom>
            </p:spPr>
            <p:style>
              <a:lnRef idx="1">
                <a:schemeClr val="accent1"/>
              </a:lnRef>
              <a:fillRef idx="0">
                <a:schemeClr val="accent1"/>
              </a:fillRef>
              <a:effectRef idx="0">
                <a:schemeClr val="accent1"/>
              </a:effectRef>
              <a:fontRef idx="minor">
                <a:schemeClr val="tx1"/>
              </a:fontRef>
            </p:style>
          </p:cxnSp>
          <p:sp>
            <p:nvSpPr>
              <p:cNvPr id="22560" name="TextBox 32"/>
              <p:cNvSpPr txBox="1">
                <a:spLocks noChangeArrowheads="1"/>
              </p:cNvSpPr>
              <p:nvPr/>
            </p:nvSpPr>
            <p:spPr bwMode="auto">
              <a:xfrm>
                <a:off x="8558168" y="133288"/>
                <a:ext cx="2455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C</a:t>
                </a:r>
              </a:p>
            </p:txBody>
          </p:sp>
          <p:sp>
            <p:nvSpPr>
              <p:cNvPr id="22561" name="TextBox 33"/>
              <p:cNvSpPr txBox="1">
                <a:spLocks noChangeArrowheads="1"/>
              </p:cNvSpPr>
              <p:nvPr/>
            </p:nvSpPr>
            <p:spPr bwMode="auto">
              <a:xfrm>
                <a:off x="8564183" y="286164"/>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P</a:t>
                </a:r>
              </a:p>
            </p:txBody>
          </p:sp>
          <p:sp>
            <p:nvSpPr>
              <p:cNvPr id="22562" name="TextBox 34"/>
              <p:cNvSpPr txBox="1">
                <a:spLocks noChangeArrowheads="1"/>
              </p:cNvSpPr>
              <p:nvPr/>
            </p:nvSpPr>
            <p:spPr bwMode="auto">
              <a:xfrm>
                <a:off x="8671673" y="-19407"/>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X</a:t>
                </a:r>
              </a:p>
            </p:txBody>
          </p:sp>
          <p:sp>
            <p:nvSpPr>
              <p:cNvPr id="22563" name="TextBox 35"/>
              <p:cNvSpPr txBox="1">
                <a:spLocks noChangeArrowheads="1"/>
              </p:cNvSpPr>
              <p:nvPr/>
            </p:nvSpPr>
            <p:spPr bwMode="auto">
              <a:xfrm>
                <a:off x="8854472" y="-17560"/>
                <a:ext cx="240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Y</a:t>
                </a:r>
              </a:p>
            </p:txBody>
          </p:sp>
        </p:grpSp>
        <p:sp>
          <p:nvSpPr>
            <p:cNvPr id="29" name="Rectangle 28"/>
            <p:cNvSpPr/>
            <p:nvPr/>
          </p:nvSpPr>
          <p:spPr>
            <a:xfrm>
              <a:off x="8720244" y="307513"/>
              <a:ext cx="319385" cy="128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2582072380"/>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179513"/>
            <a:ext cx="6862763" cy="52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ext Box 3"/>
          <p:cNvSpPr txBox="1">
            <a:spLocks noChangeArrowheads="1"/>
          </p:cNvSpPr>
          <p:nvPr/>
        </p:nvSpPr>
        <p:spPr bwMode="auto">
          <a:xfrm>
            <a:off x="152400" y="152400"/>
            <a:ext cx="312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Introduction</a:t>
            </a:r>
          </a:p>
        </p:txBody>
      </p:sp>
      <p:sp>
        <p:nvSpPr>
          <p:cNvPr id="8196" name="Text Box 10"/>
          <p:cNvSpPr txBox="1">
            <a:spLocks noChangeArrowheads="1"/>
          </p:cNvSpPr>
          <p:nvPr/>
        </p:nvSpPr>
        <p:spPr bwMode="auto">
          <a:xfrm>
            <a:off x="358775" y="552450"/>
            <a:ext cx="6700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Arial" panose="020B0604020202020204" pitchFamily="34" charset="0"/>
              </a:rPr>
              <a:t>…and NSF is investing heavily in it.</a:t>
            </a:r>
          </a:p>
          <a:p>
            <a:pPr eaLnBrk="1" hangingPunct="1">
              <a:spcBef>
                <a:spcPct val="0"/>
              </a:spcBef>
              <a:buFontTx/>
              <a:buNone/>
            </a:pPr>
            <a:endParaRPr lang="en-US" altLang="en-US" sz="2000">
              <a:latin typeface="Arial" panose="020B0604020202020204" pitchFamily="34" charset="0"/>
            </a:endParaRPr>
          </a:p>
        </p:txBody>
      </p:sp>
    </p:spTree>
    <p:extLst>
      <p:ext uri="{BB962C8B-B14F-4D97-AF65-F5344CB8AC3E}">
        <p14:creationId xmlns:p14="http://schemas.microsoft.com/office/powerpoint/2010/main" val="3374893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3"/>
          <p:cNvSpPr>
            <a:spLocks noChangeArrowheads="1"/>
          </p:cNvSpPr>
          <p:nvPr/>
        </p:nvSpPr>
        <p:spPr bwMode="auto">
          <a:xfrm>
            <a:off x="2716213" y="1803400"/>
            <a:ext cx="808037" cy="6635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cs typeface="Arial" panose="020B0604020202020204" pitchFamily="34" charset="0"/>
              </a:rPr>
              <a:t>Parent</a:t>
            </a:r>
          </a:p>
        </p:txBody>
      </p:sp>
      <p:sp>
        <p:nvSpPr>
          <p:cNvPr id="23555" name="Oval 4"/>
          <p:cNvSpPr>
            <a:spLocks noChangeArrowheads="1"/>
          </p:cNvSpPr>
          <p:nvPr/>
        </p:nvSpPr>
        <p:spPr bwMode="auto">
          <a:xfrm>
            <a:off x="5194300" y="1835150"/>
            <a:ext cx="754063" cy="6064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cs typeface="Arial" panose="020B0604020202020204" pitchFamily="34" charset="0"/>
              </a:rPr>
              <a:t>Parent</a:t>
            </a:r>
          </a:p>
        </p:txBody>
      </p:sp>
      <p:sp>
        <p:nvSpPr>
          <p:cNvPr id="23556" name="Oval 5"/>
          <p:cNvSpPr>
            <a:spLocks noChangeArrowheads="1"/>
          </p:cNvSpPr>
          <p:nvPr/>
        </p:nvSpPr>
        <p:spPr bwMode="auto">
          <a:xfrm>
            <a:off x="2160588" y="4241800"/>
            <a:ext cx="758825" cy="5746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cs typeface="Arial" panose="020B0604020202020204" pitchFamily="34" charset="0"/>
              </a:rPr>
              <a:t>Child</a:t>
            </a:r>
          </a:p>
        </p:txBody>
      </p:sp>
      <p:sp>
        <p:nvSpPr>
          <p:cNvPr id="23557" name="Oval 6"/>
          <p:cNvSpPr>
            <a:spLocks noChangeArrowheads="1"/>
          </p:cNvSpPr>
          <p:nvPr/>
        </p:nvSpPr>
        <p:spPr bwMode="auto">
          <a:xfrm>
            <a:off x="3990975" y="3708400"/>
            <a:ext cx="758825" cy="5746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cs typeface="Arial" panose="020B0604020202020204" pitchFamily="34" charset="0"/>
              </a:rPr>
              <a:t>Child</a:t>
            </a:r>
          </a:p>
        </p:txBody>
      </p:sp>
      <p:sp>
        <p:nvSpPr>
          <p:cNvPr id="23558" name="Oval 7"/>
          <p:cNvSpPr>
            <a:spLocks noChangeArrowheads="1"/>
          </p:cNvSpPr>
          <p:nvPr/>
        </p:nvSpPr>
        <p:spPr bwMode="auto">
          <a:xfrm>
            <a:off x="5846763" y="4238625"/>
            <a:ext cx="758825" cy="5746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cs typeface="Arial" panose="020B0604020202020204" pitchFamily="34" charset="0"/>
              </a:rPr>
              <a:t>Child</a:t>
            </a:r>
          </a:p>
        </p:txBody>
      </p:sp>
      <p:sp>
        <p:nvSpPr>
          <p:cNvPr id="23559" name="Line 8"/>
          <p:cNvSpPr>
            <a:spLocks noChangeShapeType="1"/>
          </p:cNvSpPr>
          <p:nvPr/>
        </p:nvSpPr>
        <p:spPr bwMode="auto">
          <a:xfrm>
            <a:off x="3654425" y="2085975"/>
            <a:ext cx="14351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0" name="Line 9"/>
          <p:cNvSpPr>
            <a:spLocks noChangeShapeType="1"/>
          </p:cNvSpPr>
          <p:nvPr/>
        </p:nvSpPr>
        <p:spPr bwMode="auto">
          <a:xfrm flipH="1">
            <a:off x="2636838" y="2524125"/>
            <a:ext cx="495300" cy="1555750"/>
          </a:xfrm>
          <a:prstGeom prst="line">
            <a:avLst/>
          </a:prstGeom>
          <a:noFill/>
          <a:ln w="2857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1" name="Line 10"/>
          <p:cNvSpPr>
            <a:spLocks noChangeShapeType="1"/>
          </p:cNvSpPr>
          <p:nvPr/>
        </p:nvSpPr>
        <p:spPr bwMode="auto">
          <a:xfrm>
            <a:off x="3122613" y="2517775"/>
            <a:ext cx="989012" cy="1222375"/>
          </a:xfrm>
          <a:prstGeom prst="line">
            <a:avLst/>
          </a:prstGeom>
          <a:noFill/>
          <a:ln w="2857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2" name="Line 11"/>
          <p:cNvSpPr>
            <a:spLocks noChangeShapeType="1"/>
          </p:cNvSpPr>
          <p:nvPr/>
        </p:nvSpPr>
        <p:spPr bwMode="auto">
          <a:xfrm>
            <a:off x="3217863" y="2540000"/>
            <a:ext cx="2813050" cy="1673225"/>
          </a:xfrm>
          <a:prstGeom prst="line">
            <a:avLst/>
          </a:prstGeom>
          <a:noFill/>
          <a:ln w="2857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3" name="Line 12"/>
          <p:cNvSpPr>
            <a:spLocks noChangeShapeType="1"/>
          </p:cNvSpPr>
          <p:nvPr/>
        </p:nvSpPr>
        <p:spPr bwMode="auto">
          <a:xfrm>
            <a:off x="5580063" y="2476500"/>
            <a:ext cx="546100" cy="1755775"/>
          </a:xfrm>
          <a:prstGeom prst="line">
            <a:avLst/>
          </a:prstGeom>
          <a:noFill/>
          <a:ln w="2857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4" name="Line 13"/>
          <p:cNvSpPr>
            <a:spLocks noChangeShapeType="1"/>
          </p:cNvSpPr>
          <p:nvPr/>
        </p:nvSpPr>
        <p:spPr bwMode="auto">
          <a:xfrm flipH="1">
            <a:off x="4664075" y="2390775"/>
            <a:ext cx="900113" cy="1387475"/>
          </a:xfrm>
          <a:prstGeom prst="line">
            <a:avLst/>
          </a:prstGeom>
          <a:noFill/>
          <a:ln w="2857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5" name="Line 14"/>
          <p:cNvSpPr>
            <a:spLocks noChangeShapeType="1"/>
          </p:cNvSpPr>
          <p:nvPr/>
        </p:nvSpPr>
        <p:spPr bwMode="auto">
          <a:xfrm flipH="1">
            <a:off x="2817813" y="2409825"/>
            <a:ext cx="2633662" cy="1644650"/>
          </a:xfrm>
          <a:prstGeom prst="line">
            <a:avLst/>
          </a:prstGeom>
          <a:noFill/>
          <a:ln w="2857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6" name="Line 15"/>
          <p:cNvSpPr>
            <a:spLocks noChangeShapeType="1"/>
          </p:cNvSpPr>
          <p:nvPr/>
        </p:nvSpPr>
        <p:spPr bwMode="auto">
          <a:xfrm flipV="1">
            <a:off x="2997200" y="4168775"/>
            <a:ext cx="950913" cy="298450"/>
          </a:xfrm>
          <a:prstGeom prst="line">
            <a:avLst/>
          </a:prstGeom>
          <a:noFill/>
          <a:ln w="28575">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7" name="Line 16"/>
          <p:cNvSpPr>
            <a:spLocks noChangeShapeType="1"/>
          </p:cNvSpPr>
          <p:nvPr/>
        </p:nvSpPr>
        <p:spPr bwMode="auto">
          <a:xfrm>
            <a:off x="4872038" y="4165600"/>
            <a:ext cx="847725" cy="298450"/>
          </a:xfrm>
          <a:prstGeom prst="line">
            <a:avLst/>
          </a:prstGeom>
          <a:noFill/>
          <a:ln w="28575">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8" name="Line 17"/>
          <p:cNvSpPr>
            <a:spLocks noChangeShapeType="1"/>
          </p:cNvSpPr>
          <p:nvPr/>
        </p:nvSpPr>
        <p:spPr bwMode="auto">
          <a:xfrm flipV="1">
            <a:off x="3149600" y="4619625"/>
            <a:ext cx="2413000" cy="0"/>
          </a:xfrm>
          <a:prstGeom prst="line">
            <a:avLst/>
          </a:prstGeom>
          <a:noFill/>
          <a:ln w="28575">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9" name="Text Box 18"/>
          <p:cNvSpPr txBox="1">
            <a:spLocks noChangeArrowheads="1"/>
          </p:cNvSpPr>
          <p:nvPr/>
        </p:nvSpPr>
        <p:spPr bwMode="auto">
          <a:xfrm>
            <a:off x="3897313" y="5718175"/>
            <a:ext cx="1660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latin typeface="Arial" panose="020B0604020202020204" pitchFamily="34" charset="0"/>
                <a:cs typeface="Arial" panose="020B0604020202020204" pitchFamily="34" charset="0"/>
              </a:rPr>
              <a:t>Provides food  for</a:t>
            </a:r>
          </a:p>
        </p:txBody>
      </p:sp>
      <p:sp>
        <p:nvSpPr>
          <p:cNvPr id="23570" name="Line 20"/>
          <p:cNvSpPr>
            <a:spLocks noChangeShapeType="1"/>
          </p:cNvSpPr>
          <p:nvPr/>
        </p:nvSpPr>
        <p:spPr bwMode="auto">
          <a:xfrm flipV="1">
            <a:off x="3316288" y="5559425"/>
            <a:ext cx="560387" cy="14288"/>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71" name="Text Box 21"/>
          <p:cNvSpPr txBox="1">
            <a:spLocks noChangeArrowheads="1"/>
          </p:cNvSpPr>
          <p:nvPr/>
        </p:nvSpPr>
        <p:spPr bwMode="auto">
          <a:xfrm>
            <a:off x="3897313" y="5395913"/>
            <a:ext cx="1444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latin typeface="Arial" panose="020B0604020202020204" pitchFamily="34" charset="0"/>
                <a:cs typeface="Arial" panose="020B0604020202020204" pitchFamily="34" charset="0"/>
              </a:rPr>
              <a:t>Romantic Love</a:t>
            </a:r>
          </a:p>
        </p:txBody>
      </p:sp>
      <p:sp>
        <p:nvSpPr>
          <p:cNvPr id="23572" name="Line 22"/>
          <p:cNvSpPr>
            <a:spLocks noChangeShapeType="1"/>
          </p:cNvSpPr>
          <p:nvPr/>
        </p:nvSpPr>
        <p:spPr bwMode="auto">
          <a:xfrm>
            <a:off x="3381375" y="5873750"/>
            <a:ext cx="428625" cy="0"/>
          </a:xfrm>
          <a:prstGeom prst="line">
            <a:avLst/>
          </a:prstGeom>
          <a:noFill/>
          <a:ln w="2857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73" name="Line 23"/>
          <p:cNvSpPr>
            <a:spLocks noChangeShapeType="1"/>
          </p:cNvSpPr>
          <p:nvPr/>
        </p:nvSpPr>
        <p:spPr bwMode="auto">
          <a:xfrm flipV="1">
            <a:off x="3379788" y="6216650"/>
            <a:ext cx="431800" cy="0"/>
          </a:xfrm>
          <a:prstGeom prst="line">
            <a:avLst/>
          </a:prstGeom>
          <a:noFill/>
          <a:ln w="28575">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74" name="Text Box 24"/>
          <p:cNvSpPr txBox="1">
            <a:spLocks noChangeArrowheads="1"/>
          </p:cNvSpPr>
          <p:nvPr/>
        </p:nvSpPr>
        <p:spPr bwMode="auto">
          <a:xfrm>
            <a:off x="3897313" y="6065838"/>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latin typeface="Arial" panose="020B0604020202020204" pitchFamily="34" charset="0"/>
                <a:cs typeface="Arial" panose="020B0604020202020204" pitchFamily="34" charset="0"/>
              </a:rPr>
              <a:t>Bickers with</a:t>
            </a:r>
          </a:p>
        </p:txBody>
      </p:sp>
      <p:sp>
        <p:nvSpPr>
          <p:cNvPr id="23575" name="Rectangle 25"/>
          <p:cNvSpPr>
            <a:spLocks noChangeArrowheads="1"/>
          </p:cNvSpPr>
          <p:nvPr/>
        </p:nvSpPr>
        <p:spPr bwMode="auto">
          <a:xfrm>
            <a:off x="3203575" y="5391150"/>
            <a:ext cx="2360613" cy="1082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3576" name="Text Box 3"/>
          <p:cNvSpPr txBox="1">
            <a:spLocks noChangeArrowheads="1"/>
          </p:cNvSpPr>
          <p:nvPr/>
        </p:nvSpPr>
        <p:spPr bwMode="auto">
          <a:xfrm>
            <a:off x="152400" y="152400"/>
            <a:ext cx="4354513"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Why do networks matter?</a:t>
            </a:r>
          </a:p>
          <a:p>
            <a:pPr>
              <a:spcBef>
                <a:spcPct val="0"/>
              </a:spcBef>
              <a:buFontTx/>
              <a:buNone/>
            </a:pPr>
            <a:r>
              <a:rPr lang="en-US" altLang="en-US" sz="1400"/>
              <a:t>Two fundamental mechanisms: Positions</a:t>
            </a:r>
            <a:endParaRPr lang="en-US" altLang="en-US" sz="2000"/>
          </a:p>
        </p:txBody>
      </p:sp>
      <p:sp>
        <p:nvSpPr>
          <p:cNvPr id="23577" name="TextBox 41"/>
          <p:cNvSpPr txBox="1">
            <a:spLocks noChangeArrowheads="1"/>
          </p:cNvSpPr>
          <p:nvPr/>
        </p:nvSpPr>
        <p:spPr bwMode="auto">
          <a:xfrm>
            <a:off x="757238" y="989013"/>
            <a:ext cx="78057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u="sng"/>
              <a:t>Positional network mechanisms </a:t>
            </a:r>
            <a:r>
              <a:rPr lang="en-US" altLang="en-US" sz="2000"/>
              <a:t>: Networks matter because of the way they capture role behavior and social exchange.  </a:t>
            </a:r>
            <a:r>
              <a:rPr lang="en-US" altLang="en-US" sz="2000" i="1"/>
              <a:t>Networks as Roles.</a:t>
            </a:r>
            <a:endParaRPr lang="en-US" altLang="en-US" sz="2000"/>
          </a:p>
        </p:txBody>
      </p:sp>
      <p:grpSp>
        <p:nvGrpSpPr>
          <p:cNvPr id="23578" name="Group 27"/>
          <p:cNvGrpSpPr>
            <a:grpSpLocks/>
          </p:cNvGrpSpPr>
          <p:nvPr/>
        </p:nvGrpSpPr>
        <p:grpSpPr bwMode="auto">
          <a:xfrm>
            <a:off x="8558213" y="-19050"/>
            <a:ext cx="536575" cy="536575"/>
            <a:chOff x="8558168" y="-19407"/>
            <a:chExt cx="537076" cy="536403"/>
          </a:xfrm>
        </p:grpSpPr>
        <p:grpSp>
          <p:nvGrpSpPr>
            <p:cNvPr id="23579" name="Group 28"/>
            <p:cNvGrpSpPr>
              <a:grpSpLocks/>
            </p:cNvGrpSpPr>
            <p:nvPr/>
          </p:nvGrpSpPr>
          <p:grpSpPr bwMode="auto">
            <a:xfrm>
              <a:off x="8558168" y="-19407"/>
              <a:ext cx="537076" cy="536403"/>
              <a:chOff x="8558168" y="-19407"/>
              <a:chExt cx="537076" cy="536403"/>
            </a:xfrm>
          </p:grpSpPr>
          <p:sp>
            <p:nvSpPr>
              <p:cNvPr id="31" name="Rectangle 30"/>
              <p:cNvSpPr/>
              <p:nvPr/>
            </p:nvSpPr>
            <p:spPr>
              <a:xfrm>
                <a:off x="8707532" y="153576"/>
                <a:ext cx="336864" cy="30311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cxnSp>
            <p:nvCxnSpPr>
              <p:cNvPr id="32" name="Straight Connector 31"/>
              <p:cNvCxnSpPr>
                <a:stCxn id="31" idx="0"/>
                <a:endCxn id="31" idx="2"/>
              </p:cNvCxnSpPr>
              <p:nvPr/>
            </p:nvCxnSpPr>
            <p:spPr>
              <a:xfrm>
                <a:off x="8875964" y="153576"/>
                <a:ext cx="0" cy="303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1" idx="1"/>
                <a:endCxn id="31" idx="3"/>
              </p:cNvCxnSpPr>
              <p:nvPr/>
            </p:nvCxnSpPr>
            <p:spPr>
              <a:xfrm>
                <a:off x="8707532" y="304339"/>
                <a:ext cx="336864" cy="0"/>
              </a:xfrm>
              <a:prstGeom prst="line">
                <a:avLst/>
              </a:prstGeom>
            </p:spPr>
            <p:style>
              <a:lnRef idx="1">
                <a:schemeClr val="accent1"/>
              </a:lnRef>
              <a:fillRef idx="0">
                <a:schemeClr val="accent1"/>
              </a:fillRef>
              <a:effectRef idx="0">
                <a:schemeClr val="accent1"/>
              </a:effectRef>
              <a:fontRef idx="minor">
                <a:schemeClr val="tx1"/>
              </a:fontRef>
            </p:style>
          </p:cxnSp>
          <p:sp>
            <p:nvSpPr>
              <p:cNvPr id="23584" name="TextBox 33"/>
              <p:cNvSpPr txBox="1">
                <a:spLocks noChangeArrowheads="1"/>
              </p:cNvSpPr>
              <p:nvPr/>
            </p:nvSpPr>
            <p:spPr bwMode="auto">
              <a:xfrm>
                <a:off x="8558168" y="133288"/>
                <a:ext cx="2455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C</a:t>
                </a:r>
              </a:p>
            </p:txBody>
          </p:sp>
          <p:sp>
            <p:nvSpPr>
              <p:cNvPr id="23585" name="TextBox 34"/>
              <p:cNvSpPr txBox="1">
                <a:spLocks noChangeArrowheads="1"/>
              </p:cNvSpPr>
              <p:nvPr/>
            </p:nvSpPr>
            <p:spPr bwMode="auto">
              <a:xfrm>
                <a:off x="8564183" y="286164"/>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P</a:t>
                </a:r>
              </a:p>
            </p:txBody>
          </p:sp>
          <p:sp>
            <p:nvSpPr>
              <p:cNvPr id="23586" name="TextBox 35"/>
              <p:cNvSpPr txBox="1">
                <a:spLocks noChangeArrowheads="1"/>
              </p:cNvSpPr>
              <p:nvPr/>
            </p:nvSpPr>
            <p:spPr bwMode="auto">
              <a:xfrm>
                <a:off x="8671673" y="-19407"/>
                <a:ext cx="2439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X</a:t>
                </a:r>
              </a:p>
            </p:txBody>
          </p:sp>
          <p:sp>
            <p:nvSpPr>
              <p:cNvPr id="23587" name="TextBox 36"/>
              <p:cNvSpPr txBox="1">
                <a:spLocks noChangeArrowheads="1"/>
              </p:cNvSpPr>
              <p:nvPr/>
            </p:nvSpPr>
            <p:spPr bwMode="auto">
              <a:xfrm>
                <a:off x="8854472" y="-17560"/>
                <a:ext cx="240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Y</a:t>
                </a:r>
              </a:p>
            </p:txBody>
          </p:sp>
        </p:grpSp>
        <p:sp>
          <p:nvSpPr>
            <p:cNvPr id="30" name="Rectangle 29"/>
            <p:cNvSpPr/>
            <p:nvPr/>
          </p:nvSpPr>
          <p:spPr>
            <a:xfrm>
              <a:off x="8720244" y="307513"/>
              <a:ext cx="319385" cy="128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26602579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914400" y="914400"/>
            <a:ext cx="73152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The unit of interest in a network are the combined sets of actors and their relations.</a:t>
            </a:r>
          </a:p>
          <a:p>
            <a:pPr>
              <a:spcBef>
                <a:spcPct val="0"/>
              </a:spcBef>
              <a:buFontTx/>
              <a:buNone/>
            </a:pPr>
            <a:endParaRPr lang="en-US" altLang="en-US" sz="2400"/>
          </a:p>
          <a:p>
            <a:pPr>
              <a:spcBef>
                <a:spcPct val="0"/>
              </a:spcBef>
              <a:buFontTx/>
              <a:buNone/>
            </a:pPr>
            <a:r>
              <a:rPr lang="en-US" altLang="en-US" sz="2400"/>
              <a:t>We represent </a:t>
            </a:r>
            <a:r>
              <a:rPr lang="en-US" altLang="en-US" sz="2400" i="1"/>
              <a:t>actors</a:t>
            </a:r>
            <a:r>
              <a:rPr lang="en-US" altLang="en-US" sz="2400"/>
              <a:t> with points and </a:t>
            </a:r>
            <a:r>
              <a:rPr lang="en-US" altLang="en-US" sz="2400" i="1"/>
              <a:t>relations </a:t>
            </a:r>
            <a:r>
              <a:rPr lang="en-US" altLang="en-US" sz="2400"/>
              <a:t>with lines.  </a:t>
            </a:r>
          </a:p>
          <a:p>
            <a:pPr>
              <a:spcBef>
                <a:spcPct val="0"/>
              </a:spcBef>
              <a:buFontTx/>
              <a:buNone/>
            </a:pPr>
            <a:r>
              <a:rPr lang="en-US" altLang="en-US" sz="2400"/>
              <a:t>	Actors are referred to variously as:</a:t>
            </a:r>
          </a:p>
          <a:p>
            <a:pPr>
              <a:spcBef>
                <a:spcPct val="0"/>
              </a:spcBef>
              <a:buFontTx/>
              <a:buNone/>
            </a:pPr>
            <a:r>
              <a:rPr lang="en-US" altLang="en-US" sz="2400"/>
              <a:t>		Nodes, vertices or points</a:t>
            </a:r>
          </a:p>
          <a:p>
            <a:pPr>
              <a:spcBef>
                <a:spcPct val="0"/>
              </a:spcBef>
              <a:buFontTx/>
              <a:buNone/>
            </a:pPr>
            <a:r>
              <a:rPr lang="en-US" altLang="en-US" sz="2400"/>
              <a:t>	Relations are referred to variously as:</a:t>
            </a:r>
          </a:p>
          <a:p>
            <a:pPr>
              <a:spcBef>
                <a:spcPct val="0"/>
              </a:spcBef>
              <a:buFontTx/>
              <a:buNone/>
            </a:pPr>
            <a:r>
              <a:rPr lang="en-US" altLang="en-US" sz="2400"/>
              <a:t>		Edges, Arcs, Lines, Ties</a:t>
            </a:r>
          </a:p>
          <a:p>
            <a:pPr>
              <a:spcBef>
                <a:spcPct val="0"/>
              </a:spcBef>
              <a:buFontTx/>
              <a:buNone/>
            </a:pPr>
            <a:r>
              <a:rPr lang="en-US" altLang="en-US" sz="2400"/>
              <a:t>		</a:t>
            </a:r>
          </a:p>
        </p:txBody>
      </p:sp>
      <p:sp>
        <p:nvSpPr>
          <p:cNvPr id="27651" name="Freeform 4"/>
          <p:cNvSpPr>
            <a:spLocks/>
          </p:cNvSpPr>
          <p:nvPr/>
        </p:nvSpPr>
        <p:spPr bwMode="auto">
          <a:xfrm>
            <a:off x="2667000" y="5162550"/>
            <a:ext cx="3721100" cy="635000"/>
          </a:xfrm>
          <a:custGeom>
            <a:avLst/>
            <a:gdLst>
              <a:gd name="T0" fmla="*/ 0 w 2344"/>
              <a:gd name="T1" fmla="*/ 2147483647 h 400"/>
              <a:gd name="T2" fmla="*/ 2147483647 w 2344"/>
              <a:gd name="T3" fmla="*/ 0 h 400"/>
              <a:gd name="T4" fmla="*/ 2147483647 w 2344"/>
              <a:gd name="T5" fmla="*/ 2147483647 h 400"/>
              <a:gd name="T6" fmla="*/ 2147483647 w 2344"/>
              <a:gd name="T7" fmla="*/ 0 h 400"/>
              <a:gd name="T8" fmla="*/ 2147483647 w 2344"/>
              <a:gd name="T9" fmla="*/ 2147483647 h 400"/>
              <a:gd name="T10" fmla="*/ 2147483647 w 2344"/>
              <a:gd name="T11" fmla="*/ 2147483647 h 4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44" h="400">
                <a:moveTo>
                  <a:pt x="0" y="384"/>
                </a:moveTo>
                <a:lnTo>
                  <a:pt x="608" y="0"/>
                </a:lnTo>
                <a:lnTo>
                  <a:pt x="1048" y="392"/>
                </a:lnTo>
                <a:lnTo>
                  <a:pt x="1760" y="0"/>
                </a:lnTo>
                <a:lnTo>
                  <a:pt x="2344" y="392"/>
                </a:lnTo>
                <a:lnTo>
                  <a:pt x="1064" y="40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2" name="Text Box 5"/>
          <p:cNvSpPr txBox="1">
            <a:spLocks noChangeArrowheads="1"/>
          </p:cNvSpPr>
          <p:nvPr/>
        </p:nvSpPr>
        <p:spPr bwMode="auto">
          <a:xfrm>
            <a:off x="1546225" y="4314825"/>
            <a:ext cx="134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Example:</a:t>
            </a:r>
          </a:p>
        </p:txBody>
      </p:sp>
      <p:sp>
        <p:nvSpPr>
          <p:cNvPr id="27653" name="Oval 6"/>
          <p:cNvSpPr>
            <a:spLocks noChangeArrowheads="1"/>
          </p:cNvSpPr>
          <p:nvPr/>
        </p:nvSpPr>
        <p:spPr bwMode="auto">
          <a:xfrm>
            <a:off x="2514600" y="5638800"/>
            <a:ext cx="279400"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a</a:t>
            </a:r>
          </a:p>
        </p:txBody>
      </p:sp>
      <p:sp>
        <p:nvSpPr>
          <p:cNvPr id="27654" name="Oval 7"/>
          <p:cNvSpPr>
            <a:spLocks noChangeArrowheads="1"/>
          </p:cNvSpPr>
          <p:nvPr/>
        </p:nvSpPr>
        <p:spPr bwMode="auto">
          <a:xfrm>
            <a:off x="3479800" y="5029200"/>
            <a:ext cx="279400"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b</a:t>
            </a:r>
          </a:p>
        </p:txBody>
      </p:sp>
      <p:sp>
        <p:nvSpPr>
          <p:cNvPr id="27655" name="Oval 8"/>
          <p:cNvSpPr>
            <a:spLocks noChangeArrowheads="1"/>
          </p:cNvSpPr>
          <p:nvPr/>
        </p:nvSpPr>
        <p:spPr bwMode="auto">
          <a:xfrm>
            <a:off x="4191000" y="5638800"/>
            <a:ext cx="279400"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c</a:t>
            </a:r>
          </a:p>
        </p:txBody>
      </p:sp>
      <p:sp>
        <p:nvSpPr>
          <p:cNvPr id="27656" name="Oval 9"/>
          <p:cNvSpPr>
            <a:spLocks noChangeArrowheads="1"/>
          </p:cNvSpPr>
          <p:nvPr/>
        </p:nvSpPr>
        <p:spPr bwMode="auto">
          <a:xfrm>
            <a:off x="6248400" y="5638800"/>
            <a:ext cx="279400"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e</a:t>
            </a:r>
          </a:p>
        </p:txBody>
      </p:sp>
      <p:sp>
        <p:nvSpPr>
          <p:cNvPr id="27657" name="Oval 10"/>
          <p:cNvSpPr>
            <a:spLocks noChangeArrowheads="1"/>
          </p:cNvSpPr>
          <p:nvPr/>
        </p:nvSpPr>
        <p:spPr bwMode="auto">
          <a:xfrm>
            <a:off x="5321300" y="5029200"/>
            <a:ext cx="279400"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d</a:t>
            </a:r>
          </a:p>
        </p:txBody>
      </p:sp>
      <p:sp>
        <p:nvSpPr>
          <p:cNvPr id="27658" name="Text Box 11"/>
          <p:cNvSpPr txBox="1">
            <a:spLocks noChangeArrowheads="1"/>
          </p:cNvSpPr>
          <p:nvPr/>
        </p:nvSpPr>
        <p:spPr bwMode="auto">
          <a:xfrm>
            <a:off x="317500" y="290513"/>
            <a:ext cx="2333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Tree>
    <p:extLst>
      <p:ext uri="{BB962C8B-B14F-4D97-AF65-F5344CB8AC3E}">
        <p14:creationId xmlns:p14="http://schemas.microsoft.com/office/powerpoint/2010/main" val="31055715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914400" y="1219200"/>
            <a:ext cx="47561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In general, a relation can be:</a:t>
            </a:r>
          </a:p>
          <a:p>
            <a:pPr>
              <a:spcBef>
                <a:spcPct val="0"/>
              </a:spcBef>
              <a:buFontTx/>
              <a:buNone/>
            </a:pPr>
            <a:r>
              <a:rPr lang="en-US" altLang="en-US" sz="2400"/>
              <a:t>	Binary or Valued</a:t>
            </a:r>
          </a:p>
          <a:p>
            <a:pPr>
              <a:spcBef>
                <a:spcPct val="0"/>
              </a:spcBef>
              <a:buFontTx/>
              <a:buNone/>
            </a:pPr>
            <a:r>
              <a:rPr lang="en-US" altLang="en-US" sz="2400"/>
              <a:t>	Directed or Undirected	</a:t>
            </a:r>
          </a:p>
        </p:txBody>
      </p:sp>
      <p:grpSp>
        <p:nvGrpSpPr>
          <p:cNvPr id="28675" name="Group 3"/>
          <p:cNvGrpSpPr>
            <a:grpSpLocks/>
          </p:cNvGrpSpPr>
          <p:nvPr/>
        </p:nvGrpSpPr>
        <p:grpSpPr bwMode="auto">
          <a:xfrm>
            <a:off x="447675" y="2759075"/>
            <a:ext cx="3721100" cy="863600"/>
            <a:chOff x="272" y="2380"/>
            <a:chExt cx="2528" cy="544"/>
          </a:xfrm>
        </p:grpSpPr>
        <p:sp>
          <p:nvSpPr>
            <p:cNvPr id="28720" name="Freeform 4"/>
            <p:cNvSpPr>
              <a:spLocks/>
            </p:cNvSpPr>
            <p:nvPr/>
          </p:nvSpPr>
          <p:spPr bwMode="auto">
            <a:xfrm>
              <a:off x="368" y="2464"/>
              <a:ext cx="2344" cy="400"/>
            </a:xfrm>
            <a:custGeom>
              <a:avLst/>
              <a:gdLst>
                <a:gd name="T0" fmla="*/ 0 w 2344"/>
                <a:gd name="T1" fmla="*/ 384 h 400"/>
                <a:gd name="T2" fmla="*/ 608 w 2344"/>
                <a:gd name="T3" fmla="*/ 0 h 400"/>
                <a:gd name="T4" fmla="*/ 1048 w 2344"/>
                <a:gd name="T5" fmla="*/ 392 h 400"/>
                <a:gd name="T6" fmla="*/ 1760 w 2344"/>
                <a:gd name="T7" fmla="*/ 0 h 400"/>
                <a:gd name="T8" fmla="*/ 2344 w 2344"/>
                <a:gd name="T9" fmla="*/ 392 h 400"/>
                <a:gd name="T10" fmla="*/ 1064 w 2344"/>
                <a:gd name="T11" fmla="*/ 400 h 4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44" h="400">
                  <a:moveTo>
                    <a:pt x="0" y="384"/>
                  </a:moveTo>
                  <a:lnTo>
                    <a:pt x="608" y="0"/>
                  </a:lnTo>
                  <a:lnTo>
                    <a:pt x="1048" y="392"/>
                  </a:lnTo>
                  <a:lnTo>
                    <a:pt x="1760" y="0"/>
                  </a:lnTo>
                  <a:lnTo>
                    <a:pt x="2344" y="392"/>
                  </a:lnTo>
                  <a:lnTo>
                    <a:pt x="1064" y="40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1" name="Oval 5"/>
            <p:cNvSpPr>
              <a:spLocks noChangeArrowheads="1"/>
            </p:cNvSpPr>
            <p:nvPr/>
          </p:nvSpPr>
          <p:spPr bwMode="auto">
            <a:xfrm>
              <a:off x="272"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a</a:t>
              </a:r>
            </a:p>
          </p:txBody>
        </p:sp>
        <p:sp>
          <p:nvSpPr>
            <p:cNvPr id="28722" name="Oval 6"/>
            <p:cNvSpPr>
              <a:spLocks noChangeArrowheads="1"/>
            </p:cNvSpPr>
            <p:nvPr/>
          </p:nvSpPr>
          <p:spPr bwMode="auto">
            <a:xfrm>
              <a:off x="880" y="2380"/>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b</a:t>
              </a:r>
            </a:p>
          </p:txBody>
        </p:sp>
        <p:sp>
          <p:nvSpPr>
            <p:cNvPr id="28723" name="Oval 7"/>
            <p:cNvSpPr>
              <a:spLocks noChangeArrowheads="1"/>
            </p:cNvSpPr>
            <p:nvPr/>
          </p:nvSpPr>
          <p:spPr bwMode="auto">
            <a:xfrm>
              <a:off x="1328"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c</a:t>
              </a:r>
            </a:p>
          </p:txBody>
        </p:sp>
        <p:sp>
          <p:nvSpPr>
            <p:cNvPr id="28724" name="Oval 8"/>
            <p:cNvSpPr>
              <a:spLocks noChangeArrowheads="1"/>
            </p:cNvSpPr>
            <p:nvPr/>
          </p:nvSpPr>
          <p:spPr bwMode="auto">
            <a:xfrm>
              <a:off x="2624"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e</a:t>
              </a:r>
            </a:p>
          </p:txBody>
        </p:sp>
        <p:sp>
          <p:nvSpPr>
            <p:cNvPr id="28725" name="Oval 9"/>
            <p:cNvSpPr>
              <a:spLocks noChangeArrowheads="1"/>
            </p:cNvSpPr>
            <p:nvPr/>
          </p:nvSpPr>
          <p:spPr bwMode="auto">
            <a:xfrm>
              <a:off x="2040" y="2380"/>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d</a:t>
              </a:r>
            </a:p>
          </p:txBody>
        </p:sp>
      </p:grpSp>
      <p:sp>
        <p:nvSpPr>
          <p:cNvPr id="28676" name="Text Box 10"/>
          <p:cNvSpPr txBox="1">
            <a:spLocks noChangeArrowheads="1"/>
          </p:cNvSpPr>
          <p:nvPr/>
        </p:nvSpPr>
        <p:spPr bwMode="auto">
          <a:xfrm>
            <a:off x="1333500" y="3754438"/>
            <a:ext cx="1711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Undirected, binary</a:t>
            </a:r>
          </a:p>
        </p:txBody>
      </p:sp>
      <p:sp>
        <p:nvSpPr>
          <p:cNvPr id="28677" name="Text Box 11"/>
          <p:cNvSpPr txBox="1">
            <a:spLocks noChangeArrowheads="1"/>
          </p:cNvSpPr>
          <p:nvPr/>
        </p:nvSpPr>
        <p:spPr bwMode="auto">
          <a:xfrm>
            <a:off x="5562600" y="3665538"/>
            <a:ext cx="1609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  Directed, binary</a:t>
            </a:r>
          </a:p>
        </p:txBody>
      </p:sp>
      <p:grpSp>
        <p:nvGrpSpPr>
          <p:cNvPr id="28678" name="Group 12"/>
          <p:cNvGrpSpPr>
            <a:grpSpLocks/>
          </p:cNvGrpSpPr>
          <p:nvPr/>
        </p:nvGrpSpPr>
        <p:grpSpPr bwMode="auto">
          <a:xfrm>
            <a:off x="4676775" y="2670175"/>
            <a:ext cx="3721100" cy="1009650"/>
            <a:chOff x="2976" y="2220"/>
            <a:chExt cx="2344" cy="636"/>
          </a:xfrm>
        </p:grpSpPr>
        <p:sp>
          <p:nvSpPr>
            <p:cNvPr id="28708" name="Oval 13"/>
            <p:cNvSpPr>
              <a:spLocks noChangeArrowheads="1"/>
            </p:cNvSpPr>
            <p:nvPr/>
          </p:nvSpPr>
          <p:spPr bwMode="auto">
            <a:xfrm>
              <a:off x="2976" y="2604"/>
              <a:ext cx="163"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a</a:t>
              </a:r>
            </a:p>
          </p:txBody>
        </p:sp>
        <p:sp>
          <p:nvSpPr>
            <p:cNvPr id="28709" name="Oval 14"/>
            <p:cNvSpPr>
              <a:spLocks noChangeArrowheads="1"/>
            </p:cNvSpPr>
            <p:nvPr/>
          </p:nvSpPr>
          <p:spPr bwMode="auto">
            <a:xfrm>
              <a:off x="3540" y="2220"/>
              <a:ext cx="163"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b</a:t>
              </a:r>
            </a:p>
          </p:txBody>
        </p:sp>
        <p:sp>
          <p:nvSpPr>
            <p:cNvPr id="28710" name="Oval 15"/>
            <p:cNvSpPr>
              <a:spLocks noChangeArrowheads="1"/>
            </p:cNvSpPr>
            <p:nvPr/>
          </p:nvSpPr>
          <p:spPr bwMode="auto">
            <a:xfrm>
              <a:off x="3955" y="2604"/>
              <a:ext cx="163"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c</a:t>
              </a:r>
            </a:p>
          </p:txBody>
        </p:sp>
        <p:sp>
          <p:nvSpPr>
            <p:cNvPr id="28711" name="Oval 16"/>
            <p:cNvSpPr>
              <a:spLocks noChangeArrowheads="1"/>
            </p:cNvSpPr>
            <p:nvPr/>
          </p:nvSpPr>
          <p:spPr bwMode="auto">
            <a:xfrm>
              <a:off x="5157" y="2604"/>
              <a:ext cx="163"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e</a:t>
              </a:r>
            </a:p>
          </p:txBody>
        </p:sp>
        <p:sp>
          <p:nvSpPr>
            <p:cNvPr id="28712" name="Oval 17"/>
            <p:cNvSpPr>
              <a:spLocks noChangeArrowheads="1"/>
            </p:cNvSpPr>
            <p:nvPr/>
          </p:nvSpPr>
          <p:spPr bwMode="auto">
            <a:xfrm>
              <a:off x="4615" y="2220"/>
              <a:ext cx="164"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d</a:t>
              </a:r>
            </a:p>
          </p:txBody>
        </p:sp>
        <p:sp>
          <p:nvSpPr>
            <p:cNvPr id="28713" name="Freeform 18"/>
            <p:cNvSpPr>
              <a:spLocks/>
            </p:cNvSpPr>
            <p:nvPr/>
          </p:nvSpPr>
          <p:spPr bwMode="auto">
            <a:xfrm>
              <a:off x="3128" y="2320"/>
              <a:ext cx="384" cy="320"/>
            </a:xfrm>
            <a:custGeom>
              <a:avLst/>
              <a:gdLst>
                <a:gd name="T0" fmla="*/ 0 w 384"/>
                <a:gd name="T1" fmla="*/ 320 h 320"/>
                <a:gd name="T2" fmla="*/ 112 w 384"/>
                <a:gd name="T3" fmla="*/ 128 h 320"/>
                <a:gd name="T4" fmla="*/ 384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4" name="Freeform 19"/>
            <p:cNvSpPr>
              <a:spLocks/>
            </p:cNvSpPr>
            <p:nvPr/>
          </p:nvSpPr>
          <p:spPr bwMode="auto">
            <a:xfrm flipH="1" flipV="1">
              <a:off x="3144" y="2408"/>
              <a:ext cx="384" cy="320"/>
            </a:xfrm>
            <a:custGeom>
              <a:avLst/>
              <a:gdLst>
                <a:gd name="T0" fmla="*/ 0 w 384"/>
                <a:gd name="T1" fmla="*/ 320 h 320"/>
                <a:gd name="T2" fmla="*/ 112 w 384"/>
                <a:gd name="T3" fmla="*/ 128 h 320"/>
                <a:gd name="T4" fmla="*/ 384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5" name="Freeform 20"/>
            <p:cNvSpPr>
              <a:spLocks/>
            </p:cNvSpPr>
            <p:nvPr/>
          </p:nvSpPr>
          <p:spPr bwMode="auto">
            <a:xfrm>
              <a:off x="4128" y="2304"/>
              <a:ext cx="440" cy="336"/>
            </a:xfrm>
            <a:custGeom>
              <a:avLst/>
              <a:gdLst>
                <a:gd name="T0" fmla="*/ 0 w 440"/>
                <a:gd name="T1" fmla="*/ 336 h 336"/>
                <a:gd name="T2" fmla="*/ 152 w 440"/>
                <a:gd name="T3" fmla="*/ 96 h 336"/>
                <a:gd name="T4" fmla="*/ 440 w 440"/>
                <a:gd name="T5" fmla="*/ 0 h 336"/>
                <a:gd name="T6" fmla="*/ 0 60000 65536"/>
                <a:gd name="T7" fmla="*/ 0 60000 65536"/>
                <a:gd name="T8" fmla="*/ 0 60000 65536"/>
              </a:gdLst>
              <a:ahLst/>
              <a:cxnLst>
                <a:cxn ang="T6">
                  <a:pos x="T0" y="T1"/>
                </a:cxn>
                <a:cxn ang="T7">
                  <a:pos x="T2" y="T3"/>
                </a:cxn>
                <a:cxn ang="T8">
                  <a:pos x="T4" y="T5"/>
                </a:cxn>
              </a:cxnLst>
              <a:rect l="0" t="0" r="r" b="b"/>
              <a:pathLst>
                <a:path w="440" h="336">
                  <a:moveTo>
                    <a:pt x="0" y="336"/>
                  </a:moveTo>
                  <a:cubicBezTo>
                    <a:pt x="25" y="296"/>
                    <a:pt x="79" y="152"/>
                    <a:pt x="152" y="96"/>
                  </a:cubicBezTo>
                  <a:cubicBezTo>
                    <a:pt x="225" y="40"/>
                    <a:pt x="380" y="20"/>
                    <a:pt x="440"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6" name="Freeform 21"/>
            <p:cNvSpPr>
              <a:spLocks/>
            </p:cNvSpPr>
            <p:nvPr/>
          </p:nvSpPr>
          <p:spPr bwMode="auto">
            <a:xfrm>
              <a:off x="4160" y="2704"/>
              <a:ext cx="952" cy="152"/>
            </a:xfrm>
            <a:custGeom>
              <a:avLst/>
              <a:gdLst>
                <a:gd name="T0" fmla="*/ 0 w 952"/>
                <a:gd name="T1" fmla="*/ 24 h 152"/>
                <a:gd name="T2" fmla="*/ 360 w 952"/>
                <a:gd name="T3" fmla="*/ 136 h 152"/>
                <a:gd name="T4" fmla="*/ 696 w 952"/>
                <a:gd name="T5" fmla="*/ 120 h 152"/>
                <a:gd name="T6" fmla="*/ 952 w 952"/>
                <a:gd name="T7" fmla="*/ 0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 h="152">
                  <a:moveTo>
                    <a:pt x="0" y="24"/>
                  </a:moveTo>
                  <a:cubicBezTo>
                    <a:pt x="60" y="43"/>
                    <a:pt x="244" y="120"/>
                    <a:pt x="360" y="136"/>
                  </a:cubicBezTo>
                  <a:cubicBezTo>
                    <a:pt x="476" y="152"/>
                    <a:pt x="597" y="143"/>
                    <a:pt x="696" y="120"/>
                  </a:cubicBezTo>
                  <a:cubicBezTo>
                    <a:pt x="795" y="97"/>
                    <a:pt x="899" y="25"/>
                    <a:pt x="952"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7" name="Freeform 22"/>
            <p:cNvSpPr>
              <a:spLocks/>
            </p:cNvSpPr>
            <p:nvPr/>
          </p:nvSpPr>
          <p:spPr bwMode="auto">
            <a:xfrm flipH="1">
              <a:off x="4800" y="2336"/>
              <a:ext cx="384" cy="320"/>
            </a:xfrm>
            <a:custGeom>
              <a:avLst/>
              <a:gdLst>
                <a:gd name="T0" fmla="*/ 0 w 384"/>
                <a:gd name="T1" fmla="*/ 320 h 320"/>
                <a:gd name="T2" fmla="*/ 112 w 384"/>
                <a:gd name="T3" fmla="*/ 128 h 320"/>
                <a:gd name="T4" fmla="*/ 384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8" name="Freeform 23"/>
            <p:cNvSpPr>
              <a:spLocks/>
            </p:cNvSpPr>
            <p:nvPr/>
          </p:nvSpPr>
          <p:spPr bwMode="auto">
            <a:xfrm flipH="1" flipV="1">
              <a:off x="4152" y="2536"/>
              <a:ext cx="952" cy="152"/>
            </a:xfrm>
            <a:custGeom>
              <a:avLst/>
              <a:gdLst>
                <a:gd name="T0" fmla="*/ 0 w 952"/>
                <a:gd name="T1" fmla="*/ 24 h 152"/>
                <a:gd name="T2" fmla="*/ 360 w 952"/>
                <a:gd name="T3" fmla="*/ 136 h 152"/>
                <a:gd name="T4" fmla="*/ 696 w 952"/>
                <a:gd name="T5" fmla="*/ 120 h 152"/>
                <a:gd name="T6" fmla="*/ 952 w 952"/>
                <a:gd name="T7" fmla="*/ 0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 h="152">
                  <a:moveTo>
                    <a:pt x="0" y="24"/>
                  </a:moveTo>
                  <a:cubicBezTo>
                    <a:pt x="60" y="43"/>
                    <a:pt x="244" y="120"/>
                    <a:pt x="360" y="136"/>
                  </a:cubicBezTo>
                  <a:cubicBezTo>
                    <a:pt x="476" y="152"/>
                    <a:pt x="597" y="143"/>
                    <a:pt x="696" y="120"/>
                  </a:cubicBezTo>
                  <a:cubicBezTo>
                    <a:pt x="795" y="97"/>
                    <a:pt x="899" y="25"/>
                    <a:pt x="952"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9" name="Freeform 24"/>
            <p:cNvSpPr>
              <a:spLocks/>
            </p:cNvSpPr>
            <p:nvPr/>
          </p:nvSpPr>
          <p:spPr bwMode="auto">
            <a:xfrm>
              <a:off x="3680" y="2360"/>
              <a:ext cx="280" cy="264"/>
            </a:xfrm>
            <a:custGeom>
              <a:avLst/>
              <a:gdLst>
                <a:gd name="T0" fmla="*/ 280 w 280"/>
                <a:gd name="T1" fmla="*/ 264 h 264"/>
                <a:gd name="T2" fmla="*/ 192 w 280"/>
                <a:gd name="T3" fmla="*/ 80 h 264"/>
                <a:gd name="T4" fmla="*/ 0 w 280"/>
                <a:gd name="T5" fmla="*/ 0 h 264"/>
                <a:gd name="T6" fmla="*/ 0 60000 65536"/>
                <a:gd name="T7" fmla="*/ 0 60000 65536"/>
                <a:gd name="T8" fmla="*/ 0 60000 65536"/>
              </a:gdLst>
              <a:ahLst/>
              <a:cxnLst>
                <a:cxn ang="T6">
                  <a:pos x="T0" y="T1"/>
                </a:cxn>
                <a:cxn ang="T7">
                  <a:pos x="T2" y="T3"/>
                </a:cxn>
                <a:cxn ang="T8">
                  <a:pos x="T4" y="T5"/>
                </a:cxn>
              </a:cxnLst>
              <a:rect l="0" t="0" r="r" b="b"/>
              <a:pathLst>
                <a:path w="280" h="264">
                  <a:moveTo>
                    <a:pt x="280" y="264"/>
                  </a:moveTo>
                  <a:cubicBezTo>
                    <a:pt x="265" y="233"/>
                    <a:pt x="239" y="124"/>
                    <a:pt x="192" y="80"/>
                  </a:cubicBezTo>
                  <a:cubicBezTo>
                    <a:pt x="145" y="36"/>
                    <a:pt x="40" y="17"/>
                    <a:pt x="0"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679" name="Group 2"/>
          <p:cNvGrpSpPr>
            <a:grpSpLocks/>
          </p:cNvGrpSpPr>
          <p:nvPr/>
        </p:nvGrpSpPr>
        <p:grpSpPr bwMode="auto">
          <a:xfrm>
            <a:off x="600075" y="4338638"/>
            <a:ext cx="7950200" cy="1420812"/>
            <a:chOff x="600075" y="4338638"/>
            <a:chExt cx="7950200" cy="1420812"/>
          </a:xfrm>
        </p:grpSpPr>
        <p:grpSp>
          <p:nvGrpSpPr>
            <p:cNvPr id="28681" name="Group 26"/>
            <p:cNvGrpSpPr>
              <a:grpSpLocks/>
            </p:cNvGrpSpPr>
            <p:nvPr/>
          </p:nvGrpSpPr>
          <p:grpSpPr bwMode="auto">
            <a:xfrm>
              <a:off x="600075" y="4427538"/>
              <a:ext cx="3721100" cy="863600"/>
              <a:chOff x="272" y="2380"/>
              <a:chExt cx="2528" cy="544"/>
            </a:xfrm>
          </p:grpSpPr>
          <p:sp>
            <p:nvSpPr>
              <p:cNvPr id="28702" name="Freeform 27"/>
              <p:cNvSpPr>
                <a:spLocks/>
              </p:cNvSpPr>
              <p:nvPr/>
            </p:nvSpPr>
            <p:spPr bwMode="auto">
              <a:xfrm>
                <a:off x="368" y="2464"/>
                <a:ext cx="2344" cy="400"/>
              </a:xfrm>
              <a:custGeom>
                <a:avLst/>
                <a:gdLst>
                  <a:gd name="T0" fmla="*/ 0 w 2344"/>
                  <a:gd name="T1" fmla="*/ 384 h 400"/>
                  <a:gd name="T2" fmla="*/ 608 w 2344"/>
                  <a:gd name="T3" fmla="*/ 0 h 400"/>
                  <a:gd name="T4" fmla="*/ 1048 w 2344"/>
                  <a:gd name="T5" fmla="*/ 392 h 400"/>
                  <a:gd name="T6" fmla="*/ 1760 w 2344"/>
                  <a:gd name="T7" fmla="*/ 0 h 400"/>
                  <a:gd name="T8" fmla="*/ 2344 w 2344"/>
                  <a:gd name="T9" fmla="*/ 392 h 400"/>
                  <a:gd name="T10" fmla="*/ 1064 w 2344"/>
                  <a:gd name="T11" fmla="*/ 400 h 4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44" h="400">
                    <a:moveTo>
                      <a:pt x="0" y="384"/>
                    </a:moveTo>
                    <a:lnTo>
                      <a:pt x="608" y="0"/>
                    </a:lnTo>
                    <a:lnTo>
                      <a:pt x="1048" y="392"/>
                    </a:lnTo>
                    <a:lnTo>
                      <a:pt x="1760" y="0"/>
                    </a:lnTo>
                    <a:lnTo>
                      <a:pt x="2344" y="392"/>
                    </a:lnTo>
                    <a:lnTo>
                      <a:pt x="1064" y="40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3" name="Oval 28"/>
              <p:cNvSpPr>
                <a:spLocks noChangeArrowheads="1"/>
              </p:cNvSpPr>
              <p:nvPr/>
            </p:nvSpPr>
            <p:spPr bwMode="auto">
              <a:xfrm>
                <a:off x="272"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a</a:t>
                </a:r>
              </a:p>
            </p:txBody>
          </p:sp>
          <p:sp>
            <p:nvSpPr>
              <p:cNvPr id="28704" name="Oval 29"/>
              <p:cNvSpPr>
                <a:spLocks noChangeArrowheads="1"/>
              </p:cNvSpPr>
              <p:nvPr/>
            </p:nvSpPr>
            <p:spPr bwMode="auto">
              <a:xfrm>
                <a:off x="880" y="2380"/>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b</a:t>
                </a:r>
              </a:p>
            </p:txBody>
          </p:sp>
          <p:sp>
            <p:nvSpPr>
              <p:cNvPr id="28705" name="Oval 30"/>
              <p:cNvSpPr>
                <a:spLocks noChangeArrowheads="1"/>
              </p:cNvSpPr>
              <p:nvPr/>
            </p:nvSpPr>
            <p:spPr bwMode="auto">
              <a:xfrm>
                <a:off x="1328"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c</a:t>
                </a:r>
              </a:p>
            </p:txBody>
          </p:sp>
          <p:sp>
            <p:nvSpPr>
              <p:cNvPr id="28706" name="Oval 31"/>
              <p:cNvSpPr>
                <a:spLocks noChangeArrowheads="1"/>
              </p:cNvSpPr>
              <p:nvPr/>
            </p:nvSpPr>
            <p:spPr bwMode="auto">
              <a:xfrm>
                <a:off x="2624"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e</a:t>
                </a:r>
              </a:p>
            </p:txBody>
          </p:sp>
          <p:sp>
            <p:nvSpPr>
              <p:cNvPr id="28707" name="Oval 32"/>
              <p:cNvSpPr>
                <a:spLocks noChangeArrowheads="1"/>
              </p:cNvSpPr>
              <p:nvPr/>
            </p:nvSpPr>
            <p:spPr bwMode="auto">
              <a:xfrm>
                <a:off x="2040" y="2380"/>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d</a:t>
                </a:r>
              </a:p>
            </p:txBody>
          </p:sp>
        </p:grpSp>
        <p:sp>
          <p:nvSpPr>
            <p:cNvPr id="28682" name="Text Box 33"/>
            <p:cNvSpPr txBox="1">
              <a:spLocks noChangeArrowheads="1"/>
            </p:cNvSpPr>
            <p:nvPr/>
          </p:nvSpPr>
          <p:spPr bwMode="auto">
            <a:xfrm>
              <a:off x="1485900" y="5422900"/>
              <a:ext cx="1778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Undirected, Valued</a:t>
              </a:r>
            </a:p>
          </p:txBody>
        </p:sp>
        <p:grpSp>
          <p:nvGrpSpPr>
            <p:cNvPr id="28683" name="Group 1"/>
            <p:cNvGrpSpPr>
              <a:grpSpLocks/>
            </p:cNvGrpSpPr>
            <p:nvPr/>
          </p:nvGrpSpPr>
          <p:grpSpPr bwMode="auto">
            <a:xfrm>
              <a:off x="4829175" y="4338638"/>
              <a:ext cx="3721100" cy="1331912"/>
              <a:chOff x="4829175" y="4338638"/>
              <a:chExt cx="3721100" cy="1331912"/>
            </a:xfrm>
          </p:grpSpPr>
          <p:sp>
            <p:nvSpPr>
              <p:cNvPr id="28689" name="Text Box 34"/>
              <p:cNvSpPr txBox="1">
                <a:spLocks noChangeArrowheads="1"/>
              </p:cNvSpPr>
              <p:nvPr/>
            </p:nvSpPr>
            <p:spPr bwMode="auto">
              <a:xfrm>
                <a:off x="5715000" y="5334000"/>
                <a:ext cx="1574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Directed, Valued</a:t>
                </a:r>
              </a:p>
            </p:txBody>
          </p:sp>
          <p:sp>
            <p:nvSpPr>
              <p:cNvPr id="28690" name="Oval 35"/>
              <p:cNvSpPr>
                <a:spLocks noChangeArrowheads="1"/>
              </p:cNvSpPr>
              <p:nvPr/>
            </p:nvSpPr>
            <p:spPr bwMode="auto">
              <a:xfrm>
                <a:off x="4829175" y="4948238"/>
                <a:ext cx="258763"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a</a:t>
                </a:r>
              </a:p>
            </p:txBody>
          </p:sp>
          <p:sp>
            <p:nvSpPr>
              <p:cNvPr id="28691" name="Oval 36"/>
              <p:cNvSpPr>
                <a:spLocks noChangeArrowheads="1"/>
              </p:cNvSpPr>
              <p:nvPr/>
            </p:nvSpPr>
            <p:spPr bwMode="auto">
              <a:xfrm>
                <a:off x="5724525" y="4338638"/>
                <a:ext cx="258763"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b</a:t>
                </a:r>
              </a:p>
            </p:txBody>
          </p:sp>
          <p:sp>
            <p:nvSpPr>
              <p:cNvPr id="28692" name="Oval 37"/>
              <p:cNvSpPr>
                <a:spLocks noChangeArrowheads="1"/>
              </p:cNvSpPr>
              <p:nvPr/>
            </p:nvSpPr>
            <p:spPr bwMode="auto">
              <a:xfrm>
                <a:off x="6383338" y="4948238"/>
                <a:ext cx="258762"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c</a:t>
                </a:r>
              </a:p>
            </p:txBody>
          </p:sp>
          <p:sp>
            <p:nvSpPr>
              <p:cNvPr id="28693" name="Oval 38"/>
              <p:cNvSpPr>
                <a:spLocks noChangeArrowheads="1"/>
              </p:cNvSpPr>
              <p:nvPr/>
            </p:nvSpPr>
            <p:spPr bwMode="auto">
              <a:xfrm>
                <a:off x="8291513" y="4948238"/>
                <a:ext cx="258762"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e</a:t>
                </a:r>
              </a:p>
            </p:txBody>
          </p:sp>
          <p:sp>
            <p:nvSpPr>
              <p:cNvPr id="28694" name="Oval 39"/>
              <p:cNvSpPr>
                <a:spLocks noChangeArrowheads="1"/>
              </p:cNvSpPr>
              <p:nvPr/>
            </p:nvSpPr>
            <p:spPr bwMode="auto">
              <a:xfrm>
                <a:off x="7431088" y="4338638"/>
                <a:ext cx="260350"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d</a:t>
                </a:r>
              </a:p>
            </p:txBody>
          </p:sp>
          <p:sp>
            <p:nvSpPr>
              <p:cNvPr id="28695" name="Freeform 40"/>
              <p:cNvSpPr>
                <a:spLocks/>
              </p:cNvSpPr>
              <p:nvPr/>
            </p:nvSpPr>
            <p:spPr bwMode="auto">
              <a:xfrm>
                <a:off x="5070475" y="4497388"/>
                <a:ext cx="609600" cy="508000"/>
              </a:xfrm>
              <a:custGeom>
                <a:avLst/>
                <a:gdLst>
                  <a:gd name="T0" fmla="*/ 0 w 384"/>
                  <a:gd name="T1" fmla="*/ 2147483647 h 320"/>
                  <a:gd name="T2" fmla="*/ 2147483647 w 384"/>
                  <a:gd name="T3" fmla="*/ 2147483647 h 320"/>
                  <a:gd name="T4" fmla="*/ 2147483647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6" name="Freeform 41"/>
              <p:cNvSpPr>
                <a:spLocks/>
              </p:cNvSpPr>
              <p:nvPr/>
            </p:nvSpPr>
            <p:spPr bwMode="auto">
              <a:xfrm flipH="1" flipV="1">
                <a:off x="5095875" y="4637088"/>
                <a:ext cx="609600" cy="508000"/>
              </a:xfrm>
              <a:custGeom>
                <a:avLst/>
                <a:gdLst>
                  <a:gd name="T0" fmla="*/ 0 w 384"/>
                  <a:gd name="T1" fmla="*/ 2147483647 h 320"/>
                  <a:gd name="T2" fmla="*/ 2147483647 w 384"/>
                  <a:gd name="T3" fmla="*/ 2147483647 h 320"/>
                  <a:gd name="T4" fmla="*/ 2147483647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571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7" name="Freeform 42"/>
              <p:cNvSpPr>
                <a:spLocks/>
              </p:cNvSpPr>
              <p:nvPr/>
            </p:nvSpPr>
            <p:spPr bwMode="auto">
              <a:xfrm>
                <a:off x="6657975" y="4471988"/>
                <a:ext cx="698500" cy="533400"/>
              </a:xfrm>
              <a:custGeom>
                <a:avLst/>
                <a:gdLst>
                  <a:gd name="T0" fmla="*/ 0 w 440"/>
                  <a:gd name="T1" fmla="*/ 2147483647 h 336"/>
                  <a:gd name="T2" fmla="*/ 2147483647 w 440"/>
                  <a:gd name="T3" fmla="*/ 2147483647 h 336"/>
                  <a:gd name="T4" fmla="*/ 2147483647 w 440"/>
                  <a:gd name="T5" fmla="*/ 0 h 336"/>
                  <a:gd name="T6" fmla="*/ 0 60000 65536"/>
                  <a:gd name="T7" fmla="*/ 0 60000 65536"/>
                  <a:gd name="T8" fmla="*/ 0 60000 65536"/>
                </a:gdLst>
                <a:ahLst/>
                <a:cxnLst>
                  <a:cxn ang="T6">
                    <a:pos x="T0" y="T1"/>
                  </a:cxn>
                  <a:cxn ang="T7">
                    <a:pos x="T2" y="T3"/>
                  </a:cxn>
                  <a:cxn ang="T8">
                    <a:pos x="T4" y="T5"/>
                  </a:cxn>
                </a:cxnLst>
                <a:rect l="0" t="0" r="r" b="b"/>
                <a:pathLst>
                  <a:path w="440" h="336">
                    <a:moveTo>
                      <a:pt x="0" y="336"/>
                    </a:moveTo>
                    <a:cubicBezTo>
                      <a:pt x="25" y="296"/>
                      <a:pt x="79" y="152"/>
                      <a:pt x="152" y="96"/>
                    </a:cubicBezTo>
                    <a:cubicBezTo>
                      <a:pt x="225" y="40"/>
                      <a:pt x="380" y="20"/>
                      <a:pt x="440" y="0"/>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8" name="Freeform 43"/>
              <p:cNvSpPr>
                <a:spLocks/>
              </p:cNvSpPr>
              <p:nvPr/>
            </p:nvSpPr>
            <p:spPr bwMode="auto">
              <a:xfrm>
                <a:off x="6708775" y="5106988"/>
                <a:ext cx="1511300" cy="241300"/>
              </a:xfrm>
              <a:custGeom>
                <a:avLst/>
                <a:gdLst>
                  <a:gd name="T0" fmla="*/ 0 w 952"/>
                  <a:gd name="T1" fmla="*/ 2147483647 h 152"/>
                  <a:gd name="T2" fmla="*/ 2147483647 w 952"/>
                  <a:gd name="T3" fmla="*/ 2147483647 h 152"/>
                  <a:gd name="T4" fmla="*/ 2147483647 w 952"/>
                  <a:gd name="T5" fmla="*/ 2147483647 h 152"/>
                  <a:gd name="T6" fmla="*/ 2147483647 w 952"/>
                  <a:gd name="T7" fmla="*/ 0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 h="152">
                    <a:moveTo>
                      <a:pt x="0" y="24"/>
                    </a:moveTo>
                    <a:cubicBezTo>
                      <a:pt x="60" y="43"/>
                      <a:pt x="244" y="120"/>
                      <a:pt x="360" y="136"/>
                    </a:cubicBezTo>
                    <a:cubicBezTo>
                      <a:pt x="476" y="152"/>
                      <a:pt x="597" y="143"/>
                      <a:pt x="696" y="120"/>
                    </a:cubicBezTo>
                    <a:cubicBezTo>
                      <a:pt x="795" y="97"/>
                      <a:pt x="899" y="25"/>
                      <a:pt x="952" y="0"/>
                    </a:cubicBezTo>
                  </a:path>
                </a:pathLst>
              </a:custGeom>
              <a:noFill/>
              <a:ln w="571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9" name="Freeform 44"/>
              <p:cNvSpPr>
                <a:spLocks/>
              </p:cNvSpPr>
              <p:nvPr/>
            </p:nvSpPr>
            <p:spPr bwMode="auto">
              <a:xfrm flipH="1">
                <a:off x="7724775" y="4522788"/>
                <a:ext cx="609600" cy="508000"/>
              </a:xfrm>
              <a:custGeom>
                <a:avLst/>
                <a:gdLst>
                  <a:gd name="T0" fmla="*/ 0 w 384"/>
                  <a:gd name="T1" fmla="*/ 2147483647 h 320"/>
                  <a:gd name="T2" fmla="*/ 2147483647 w 384"/>
                  <a:gd name="T3" fmla="*/ 2147483647 h 320"/>
                  <a:gd name="T4" fmla="*/ 2147483647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0" name="Freeform 45"/>
              <p:cNvSpPr>
                <a:spLocks/>
              </p:cNvSpPr>
              <p:nvPr/>
            </p:nvSpPr>
            <p:spPr bwMode="auto">
              <a:xfrm flipH="1" flipV="1">
                <a:off x="6696075" y="4840288"/>
                <a:ext cx="1511300" cy="241300"/>
              </a:xfrm>
              <a:custGeom>
                <a:avLst/>
                <a:gdLst>
                  <a:gd name="T0" fmla="*/ 0 w 952"/>
                  <a:gd name="T1" fmla="*/ 2147483647 h 152"/>
                  <a:gd name="T2" fmla="*/ 2147483647 w 952"/>
                  <a:gd name="T3" fmla="*/ 2147483647 h 152"/>
                  <a:gd name="T4" fmla="*/ 2147483647 w 952"/>
                  <a:gd name="T5" fmla="*/ 2147483647 h 152"/>
                  <a:gd name="T6" fmla="*/ 2147483647 w 952"/>
                  <a:gd name="T7" fmla="*/ 0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 h="152">
                    <a:moveTo>
                      <a:pt x="0" y="24"/>
                    </a:moveTo>
                    <a:cubicBezTo>
                      <a:pt x="60" y="43"/>
                      <a:pt x="244" y="120"/>
                      <a:pt x="360" y="136"/>
                    </a:cubicBezTo>
                    <a:cubicBezTo>
                      <a:pt x="476" y="152"/>
                      <a:pt x="597" y="143"/>
                      <a:pt x="696" y="120"/>
                    </a:cubicBezTo>
                    <a:cubicBezTo>
                      <a:pt x="795" y="97"/>
                      <a:pt x="899" y="25"/>
                      <a:pt x="952" y="0"/>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1" name="Freeform 46"/>
              <p:cNvSpPr>
                <a:spLocks/>
              </p:cNvSpPr>
              <p:nvPr/>
            </p:nvSpPr>
            <p:spPr bwMode="auto">
              <a:xfrm>
                <a:off x="5946775" y="4560888"/>
                <a:ext cx="444500" cy="419100"/>
              </a:xfrm>
              <a:custGeom>
                <a:avLst/>
                <a:gdLst>
                  <a:gd name="T0" fmla="*/ 2147483647 w 280"/>
                  <a:gd name="T1" fmla="*/ 2147483647 h 264"/>
                  <a:gd name="T2" fmla="*/ 2147483647 w 280"/>
                  <a:gd name="T3" fmla="*/ 2147483647 h 264"/>
                  <a:gd name="T4" fmla="*/ 0 w 280"/>
                  <a:gd name="T5" fmla="*/ 0 h 264"/>
                  <a:gd name="T6" fmla="*/ 0 60000 65536"/>
                  <a:gd name="T7" fmla="*/ 0 60000 65536"/>
                  <a:gd name="T8" fmla="*/ 0 60000 65536"/>
                </a:gdLst>
                <a:ahLst/>
                <a:cxnLst>
                  <a:cxn ang="T6">
                    <a:pos x="T0" y="T1"/>
                  </a:cxn>
                  <a:cxn ang="T7">
                    <a:pos x="T2" y="T3"/>
                  </a:cxn>
                  <a:cxn ang="T8">
                    <a:pos x="T4" y="T5"/>
                  </a:cxn>
                </a:cxnLst>
                <a:rect l="0" t="0" r="r" b="b"/>
                <a:pathLst>
                  <a:path w="280" h="264">
                    <a:moveTo>
                      <a:pt x="280" y="264"/>
                    </a:moveTo>
                    <a:cubicBezTo>
                      <a:pt x="265" y="233"/>
                      <a:pt x="239" y="124"/>
                      <a:pt x="192" y="80"/>
                    </a:cubicBezTo>
                    <a:cubicBezTo>
                      <a:pt x="145" y="36"/>
                      <a:pt x="40" y="17"/>
                      <a:pt x="0"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684" name="Text Box 47"/>
            <p:cNvSpPr txBox="1">
              <a:spLocks noChangeArrowheads="1"/>
            </p:cNvSpPr>
            <p:nvPr/>
          </p:nvSpPr>
          <p:spPr bwMode="auto">
            <a:xfrm>
              <a:off x="990600" y="4648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1</a:t>
              </a:r>
            </a:p>
          </p:txBody>
        </p:sp>
        <p:sp>
          <p:nvSpPr>
            <p:cNvPr id="28685" name="Text Box 48"/>
            <p:cNvSpPr txBox="1">
              <a:spLocks noChangeArrowheads="1"/>
            </p:cNvSpPr>
            <p:nvPr/>
          </p:nvSpPr>
          <p:spPr bwMode="auto">
            <a:xfrm>
              <a:off x="1905000" y="4648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3</a:t>
              </a:r>
            </a:p>
          </p:txBody>
        </p:sp>
        <p:sp>
          <p:nvSpPr>
            <p:cNvPr id="28686" name="Text Box 49"/>
            <p:cNvSpPr txBox="1">
              <a:spLocks noChangeArrowheads="1"/>
            </p:cNvSpPr>
            <p:nvPr/>
          </p:nvSpPr>
          <p:spPr bwMode="auto">
            <a:xfrm>
              <a:off x="3149600" y="492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4</a:t>
              </a:r>
            </a:p>
          </p:txBody>
        </p:sp>
        <p:sp>
          <p:nvSpPr>
            <p:cNvPr id="28687" name="Text Box 50"/>
            <p:cNvSpPr txBox="1">
              <a:spLocks noChangeArrowheads="1"/>
            </p:cNvSpPr>
            <p:nvPr/>
          </p:nvSpPr>
          <p:spPr bwMode="auto">
            <a:xfrm>
              <a:off x="3657600" y="46355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2</a:t>
              </a:r>
            </a:p>
          </p:txBody>
        </p:sp>
        <p:sp>
          <p:nvSpPr>
            <p:cNvPr id="28688" name="Text Box 51"/>
            <p:cNvSpPr txBox="1">
              <a:spLocks noChangeArrowheads="1"/>
            </p:cNvSpPr>
            <p:nvPr/>
          </p:nvSpPr>
          <p:spPr bwMode="auto">
            <a:xfrm>
              <a:off x="2654300" y="4622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1</a:t>
              </a:r>
            </a:p>
          </p:txBody>
        </p:sp>
      </p:grpSp>
      <p:sp>
        <p:nvSpPr>
          <p:cNvPr id="28680" name="Text Box 52"/>
          <p:cNvSpPr txBox="1">
            <a:spLocks noChangeArrowheads="1"/>
          </p:cNvSpPr>
          <p:nvPr/>
        </p:nvSpPr>
        <p:spPr bwMode="auto">
          <a:xfrm>
            <a:off x="317500"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Tree>
    <p:extLst>
      <p:ext uri="{BB962C8B-B14F-4D97-AF65-F5344CB8AC3E}">
        <p14:creationId xmlns:p14="http://schemas.microsoft.com/office/powerpoint/2010/main" val="10035574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0700" y="1189038"/>
            <a:ext cx="8413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In general, a relation can be: (1) Binary or Valued (2) Directed or Undirected	</a:t>
            </a:r>
          </a:p>
        </p:txBody>
      </p:sp>
      <p:sp>
        <p:nvSpPr>
          <p:cNvPr id="29699" name="Text Box 52"/>
          <p:cNvSpPr txBox="1">
            <a:spLocks noChangeArrowheads="1"/>
          </p:cNvSpPr>
          <p:nvPr/>
        </p:nvSpPr>
        <p:spPr bwMode="auto">
          <a:xfrm>
            <a:off x="317500" y="290513"/>
            <a:ext cx="23129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a:p>
            <a:pPr eaLnBrk="1" hangingPunct="1">
              <a:spcBef>
                <a:spcPct val="0"/>
              </a:spcBef>
              <a:buFontTx/>
              <a:buNone/>
            </a:pPr>
            <a:r>
              <a:rPr lang="en-US" altLang="en-US" sz="1600"/>
              <a:t>Basic Data Elements</a:t>
            </a:r>
          </a:p>
        </p:txBody>
      </p:sp>
      <p:sp>
        <p:nvSpPr>
          <p:cNvPr id="29700" name="Text Box 53"/>
          <p:cNvSpPr txBox="1">
            <a:spLocks noChangeArrowheads="1"/>
          </p:cNvSpPr>
          <p:nvPr/>
        </p:nvSpPr>
        <p:spPr bwMode="auto">
          <a:xfrm>
            <a:off x="374650" y="5741988"/>
            <a:ext cx="84740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t>The </a:t>
            </a:r>
            <a:r>
              <a:rPr lang="en-US" altLang="en-US" sz="1600" i="1"/>
              <a:t>social process </a:t>
            </a:r>
            <a:r>
              <a:rPr lang="en-US" altLang="en-US" sz="1600"/>
              <a:t>of interest will often determine what form your data take.  Conceptually, almost all of the techniques and measures we describe can be generalized across data format, but you may have to do some of the coding work yourself….</a:t>
            </a:r>
          </a:p>
        </p:txBody>
      </p:sp>
      <p:sp>
        <p:nvSpPr>
          <p:cNvPr id="29701" name="Oval 54"/>
          <p:cNvSpPr>
            <a:spLocks noChangeArrowheads="1"/>
          </p:cNvSpPr>
          <p:nvPr/>
        </p:nvSpPr>
        <p:spPr bwMode="auto">
          <a:xfrm>
            <a:off x="1425575" y="3627438"/>
            <a:ext cx="442913" cy="4524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a</a:t>
            </a:r>
          </a:p>
        </p:txBody>
      </p:sp>
      <p:sp>
        <p:nvSpPr>
          <p:cNvPr id="29702" name="Oval 55"/>
          <p:cNvSpPr>
            <a:spLocks noChangeArrowheads="1"/>
          </p:cNvSpPr>
          <p:nvPr/>
        </p:nvSpPr>
        <p:spPr bwMode="auto">
          <a:xfrm>
            <a:off x="2959100" y="2543175"/>
            <a:ext cx="444500" cy="4524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b</a:t>
            </a:r>
          </a:p>
        </p:txBody>
      </p:sp>
      <p:sp>
        <p:nvSpPr>
          <p:cNvPr id="29703" name="Oval 56"/>
          <p:cNvSpPr>
            <a:spLocks noChangeArrowheads="1"/>
          </p:cNvSpPr>
          <p:nvPr/>
        </p:nvSpPr>
        <p:spPr bwMode="auto">
          <a:xfrm>
            <a:off x="4087813" y="3627438"/>
            <a:ext cx="444500" cy="4524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c</a:t>
            </a:r>
          </a:p>
        </p:txBody>
      </p:sp>
      <p:sp>
        <p:nvSpPr>
          <p:cNvPr id="29704" name="Oval 57"/>
          <p:cNvSpPr>
            <a:spLocks noChangeArrowheads="1"/>
          </p:cNvSpPr>
          <p:nvPr/>
        </p:nvSpPr>
        <p:spPr bwMode="auto">
          <a:xfrm>
            <a:off x="7358063" y="3627438"/>
            <a:ext cx="442912" cy="4524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e</a:t>
            </a:r>
          </a:p>
        </p:txBody>
      </p:sp>
      <p:sp>
        <p:nvSpPr>
          <p:cNvPr id="29705" name="Oval 58"/>
          <p:cNvSpPr>
            <a:spLocks noChangeArrowheads="1"/>
          </p:cNvSpPr>
          <p:nvPr/>
        </p:nvSpPr>
        <p:spPr bwMode="auto">
          <a:xfrm>
            <a:off x="5883275" y="2543175"/>
            <a:ext cx="446088" cy="4524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d</a:t>
            </a:r>
          </a:p>
        </p:txBody>
      </p:sp>
      <p:sp>
        <p:nvSpPr>
          <p:cNvPr id="29706" name="Freeform 59"/>
          <p:cNvSpPr>
            <a:spLocks/>
          </p:cNvSpPr>
          <p:nvPr/>
        </p:nvSpPr>
        <p:spPr bwMode="auto">
          <a:xfrm>
            <a:off x="1838325" y="2825750"/>
            <a:ext cx="1044575" cy="904875"/>
          </a:xfrm>
          <a:custGeom>
            <a:avLst/>
            <a:gdLst>
              <a:gd name="T0" fmla="*/ 0 w 384"/>
              <a:gd name="T1" fmla="*/ 2147483647 h 320"/>
              <a:gd name="T2" fmla="*/ 2147483647 w 384"/>
              <a:gd name="T3" fmla="*/ 2147483647 h 320"/>
              <a:gd name="T4" fmla="*/ 2147483647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28575" cmpd="sng">
            <a:solidFill>
              <a:srgbClr val="0099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7" name="Freeform 60"/>
          <p:cNvSpPr>
            <a:spLocks/>
          </p:cNvSpPr>
          <p:nvPr/>
        </p:nvSpPr>
        <p:spPr bwMode="auto">
          <a:xfrm flipH="1" flipV="1">
            <a:off x="1882775" y="3074988"/>
            <a:ext cx="1044575" cy="903287"/>
          </a:xfrm>
          <a:custGeom>
            <a:avLst/>
            <a:gdLst>
              <a:gd name="T0" fmla="*/ 0 w 384"/>
              <a:gd name="T1" fmla="*/ 2147483647 h 320"/>
              <a:gd name="T2" fmla="*/ 2147483647 w 384"/>
              <a:gd name="T3" fmla="*/ 2147483647 h 320"/>
              <a:gd name="T4" fmla="*/ 2147483647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28575" cmpd="sng">
            <a:solidFill>
              <a:srgbClr val="0099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8" name="Freeform 61"/>
          <p:cNvSpPr>
            <a:spLocks/>
          </p:cNvSpPr>
          <p:nvPr/>
        </p:nvSpPr>
        <p:spPr bwMode="auto">
          <a:xfrm>
            <a:off x="4559300" y="2781300"/>
            <a:ext cx="1196975" cy="949325"/>
          </a:xfrm>
          <a:custGeom>
            <a:avLst/>
            <a:gdLst>
              <a:gd name="T0" fmla="*/ 0 w 440"/>
              <a:gd name="T1" fmla="*/ 2147483647 h 336"/>
              <a:gd name="T2" fmla="*/ 2147483647 w 440"/>
              <a:gd name="T3" fmla="*/ 2147483647 h 336"/>
              <a:gd name="T4" fmla="*/ 2147483647 w 440"/>
              <a:gd name="T5" fmla="*/ 0 h 336"/>
              <a:gd name="T6" fmla="*/ 0 60000 65536"/>
              <a:gd name="T7" fmla="*/ 0 60000 65536"/>
              <a:gd name="T8" fmla="*/ 0 60000 65536"/>
            </a:gdLst>
            <a:ahLst/>
            <a:cxnLst>
              <a:cxn ang="T6">
                <a:pos x="T0" y="T1"/>
              </a:cxn>
              <a:cxn ang="T7">
                <a:pos x="T2" y="T3"/>
              </a:cxn>
              <a:cxn ang="T8">
                <a:pos x="T4" y="T5"/>
              </a:cxn>
            </a:cxnLst>
            <a:rect l="0" t="0" r="r" b="b"/>
            <a:pathLst>
              <a:path w="440" h="336">
                <a:moveTo>
                  <a:pt x="0" y="336"/>
                </a:moveTo>
                <a:cubicBezTo>
                  <a:pt x="25" y="296"/>
                  <a:pt x="79" y="152"/>
                  <a:pt x="152" y="96"/>
                </a:cubicBezTo>
                <a:cubicBezTo>
                  <a:pt x="225" y="40"/>
                  <a:pt x="380" y="20"/>
                  <a:pt x="440" y="0"/>
                </a:cubicBezTo>
              </a:path>
            </a:pathLst>
          </a:custGeom>
          <a:noFill/>
          <a:ln w="28575" cmpd="sng">
            <a:solidFill>
              <a:srgbClr val="0099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9" name="Freeform 62"/>
          <p:cNvSpPr>
            <a:spLocks/>
          </p:cNvSpPr>
          <p:nvPr/>
        </p:nvSpPr>
        <p:spPr bwMode="auto">
          <a:xfrm>
            <a:off x="4646613" y="3910013"/>
            <a:ext cx="2589212" cy="430212"/>
          </a:xfrm>
          <a:custGeom>
            <a:avLst/>
            <a:gdLst>
              <a:gd name="T0" fmla="*/ 0 w 952"/>
              <a:gd name="T1" fmla="*/ 2147483647 h 152"/>
              <a:gd name="T2" fmla="*/ 2147483647 w 952"/>
              <a:gd name="T3" fmla="*/ 2147483647 h 152"/>
              <a:gd name="T4" fmla="*/ 2147483647 w 952"/>
              <a:gd name="T5" fmla="*/ 2147483647 h 152"/>
              <a:gd name="T6" fmla="*/ 2147483647 w 952"/>
              <a:gd name="T7" fmla="*/ 0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 h="152">
                <a:moveTo>
                  <a:pt x="0" y="24"/>
                </a:moveTo>
                <a:cubicBezTo>
                  <a:pt x="60" y="43"/>
                  <a:pt x="244" y="120"/>
                  <a:pt x="360" y="136"/>
                </a:cubicBezTo>
                <a:cubicBezTo>
                  <a:pt x="476" y="152"/>
                  <a:pt x="597" y="143"/>
                  <a:pt x="696" y="120"/>
                </a:cubicBezTo>
                <a:cubicBezTo>
                  <a:pt x="795" y="97"/>
                  <a:pt x="899" y="25"/>
                  <a:pt x="952" y="0"/>
                </a:cubicBezTo>
              </a:path>
            </a:pathLst>
          </a:custGeom>
          <a:noFill/>
          <a:ln w="28575"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10" name="Freeform 63"/>
          <p:cNvSpPr>
            <a:spLocks/>
          </p:cNvSpPr>
          <p:nvPr/>
        </p:nvSpPr>
        <p:spPr bwMode="auto">
          <a:xfrm flipH="1">
            <a:off x="6386513" y="2870200"/>
            <a:ext cx="1044575" cy="904875"/>
          </a:xfrm>
          <a:custGeom>
            <a:avLst/>
            <a:gdLst>
              <a:gd name="T0" fmla="*/ 0 w 384"/>
              <a:gd name="T1" fmla="*/ 2147483647 h 320"/>
              <a:gd name="T2" fmla="*/ 2147483647 w 384"/>
              <a:gd name="T3" fmla="*/ 2147483647 h 320"/>
              <a:gd name="T4" fmla="*/ 2147483647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28575" cmpd="sng">
            <a:solidFill>
              <a:srgbClr val="0099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11" name="Freeform 64"/>
          <p:cNvSpPr>
            <a:spLocks/>
          </p:cNvSpPr>
          <p:nvPr/>
        </p:nvSpPr>
        <p:spPr bwMode="auto">
          <a:xfrm flipH="1" flipV="1">
            <a:off x="4624388" y="3435350"/>
            <a:ext cx="2589212" cy="430213"/>
          </a:xfrm>
          <a:custGeom>
            <a:avLst/>
            <a:gdLst>
              <a:gd name="T0" fmla="*/ 0 w 952"/>
              <a:gd name="T1" fmla="*/ 2147483647 h 152"/>
              <a:gd name="T2" fmla="*/ 2147483647 w 952"/>
              <a:gd name="T3" fmla="*/ 2147483647 h 152"/>
              <a:gd name="T4" fmla="*/ 2147483647 w 952"/>
              <a:gd name="T5" fmla="*/ 2147483647 h 152"/>
              <a:gd name="T6" fmla="*/ 2147483647 w 952"/>
              <a:gd name="T7" fmla="*/ 0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 h="152">
                <a:moveTo>
                  <a:pt x="0" y="24"/>
                </a:moveTo>
                <a:cubicBezTo>
                  <a:pt x="60" y="43"/>
                  <a:pt x="244" y="120"/>
                  <a:pt x="360" y="136"/>
                </a:cubicBezTo>
                <a:cubicBezTo>
                  <a:pt x="476" y="152"/>
                  <a:pt x="597" y="143"/>
                  <a:pt x="696" y="120"/>
                </a:cubicBezTo>
                <a:cubicBezTo>
                  <a:pt x="795" y="97"/>
                  <a:pt x="899" y="25"/>
                  <a:pt x="952" y="0"/>
                </a:cubicBezTo>
              </a:path>
            </a:pathLst>
          </a:custGeom>
          <a:noFill/>
          <a:ln w="28575"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12" name="Freeform 65"/>
          <p:cNvSpPr>
            <a:spLocks/>
          </p:cNvSpPr>
          <p:nvPr/>
        </p:nvSpPr>
        <p:spPr bwMode="auto">
          <a:xfrm>
            <a:off x="3340100" y="2938463"/>
            <a:ext cx="762000" cy="746125"/>
          </a:xfrm>
          <a:custGeom>
            <a:avLst/>
            <a:gdLst>
              <a:gd name="T0" fmla="*/ 2147483647 w 280"/>
              <a:gd name="T1" fmla="*/ 2147483647 h 264"/>
              <a:gd name="T2" fmla="*/ 2147483647 w 280"/>
              <a:gd name="T3" fmla="*/ 2147483647 h 264"/>
              <a:gd name="T4" fmla="*/ 0 w 280"/>
              <a:gd name="T5" fmla="*/ 0 h 264"/>
              <a:gd name="T6" fmla="*/ 0 60000 65536"/>
              <a:gd name="T7" fmla="*/ 0 60000 65536"/>
              <a:gd name="T8" fmla="*/ 0 60000 65536"/>
            </a:gdLst>
            <a:ahLst/>
            <a:cxnLst>
              <a:cxn ang="T6">
                <a:pos x="T0" y="T1"/>
              </a:cxn>
              <a:cxn ang="T7">
                <a:pos x="T2" y="T3"/>
              </a:cxn>
              <a:cxn ang="T8">
                <a:pos x="T4" y="T5"/>
              </a:cxn>
            </a:cxnLst>
            <a:rect l="0" t="0" r="r" b="b"/>
            <a:pathLst>
              <a:path w="280" h="264">
                <a:moveTo>
                  <a:pt x="280" y="264"/>
                </a:moveTo>
                <a:cubicBezTo>
                  <a:pt x="265" y="233"/>
                  <a:pt x="239" y="124"/>
                  <a:pt x="192" y="80"/>
                </a:cubicBezTo>
                <a:cubicBezTo>
                  <a:pt x="145" y="36"/>
                  <a:pt x="40" y="17"/>
                  <a:pt x="0" y="0"/>
                </a:cubicBezTo>
              </a:path>
            </a:pathLst>
          </a:custGeom>
          <a:noFill/>
          <a:ln w="28575"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13" name="Text Box 66"/>
          <p:cNvSpPr txBox="1">
            <a:spLocks noChangeArrowheads="1"/>
          </p:cNvSpPr>
          <p:nvPr/>
        </p:nvSpPr>
        <p:spPr bwMode="auto">
          <a:xfrm>
            <a:off x="2851150" y="4613275"/>
            <a:ext cx="29987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t>Directed,</a:t>
            </a:r>
          </a:p>
          <a:p>
            <a:pPr algn="ctr">
              <a:spcBef>
                <a:spcPct val="0"/>
              </a:spcBef>
              <a:buFontTx/>
              <a:buNone/>
            </a:pPr>
            <a:r>
              <a:rPr lang="en-US" altLang="en-US" sz="2000"/>
              <a:t>Multiplex categorical edges</a:t>
            </a:r>
          </a:p>
        </p:txBody>
      </p:sp>
      <p:sp>
        <p:nvSpPr>
          <p:cNvPr id="29714" name="Freeform 67"/>
          <p:cNvSpPr>
            <a:spLocks/>
          </p:cNvSpPr>
          <p:nvPr/>
        </p:nvSpPr>
        <p:spPr bwMode="auto">
          <a:xfrm>
            <a:off x="3467100" y="2760663"/>
            <a:ext cx="762000" cy="746125"/>
          </a:xfrm>
          <a:custGeom>
            <a:avLst/>
            <a:gdLst>
              <a:gd name="T0" fmla="*/ 2147483647 w 280"/>
              <a:gd name="T1" fmla="*/ 2147483647 h 264"/>
              <a:gd name="T2" fmla="*/ 2147483647 w 280"/>
              <a:gd name="T3" fmla="*/ 2147483647 h 264"/>
              <a:gd name="T4" fmla="*/ 0 w 280"/>
              <a:gd name="T5" fmla="*/ 0 h 264"/>
              <a:gd name="T6" fmla="*/ 0 60000 65536"/>
              <a:gd name="T7" fmla="*/ 0 60000 65536"/>
              <a:gd name="T8" fmla="*/ 0 60000 65536"/>
            </a:gdLst>
            <a:ahLst/>
            <a:cxnLst>
              <a:cxn ang="T6">
                <a:pos x="T0" y="T1"/>
              </a:cxn>
              <a:cxn ang="T7">
                <a:pos x="T2" y="T3"/>
              </a:cxn>
              <a:cxn ang="T8">
                <a:pos x="T4" y="T5"/>
              </a:cxn>
            </a:cxnLst>
            <a:rect l="0" t="0" r="r" b="b"/>
            <a:pathLst>
              <a:path w="280" h="264">
                <a:moveTo>
                  <a:pt x="280" y="264"/>
                </a:moveTo>
                <a:cubicBezTo>
                  <a:pt x="265" y="233"/>
                  <a:pt x="239" y="124"/>
                  <a:pt x="192" y="80"/>
                </a:cubicBezTo>
                <a:cubicBezTo>
                  <a:pt x="145" y="36"/>
                  <a:pt x="40" y="17"/>
                  <a:pt x="0" y="0"/>
                </a:cubicBezTo>
              </a:path>
            </a:pathLst>
          </a:custGeom>
          <a:noFill/>
          <a:ln w="28575" cmpd="sng">
            <a:solidFill>
              <a:srgbClr val="009999"/>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2604774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684213" y="927100"/>
            <a:ext cx="5195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We can examine networks across multiple levels:</a:t>
            </a:r>
          </a:p>
        </p:txBody>
      </p:sp>
      <p:sp>
        <p:nvSpPr>
          <p:cNvPr id="30723" name="Text Box 5"/>
          <p:cNvSpPr txBox="1">
            <a:spLocks noChangeArrowheads="1"/>
          </p:cNvSpPr>
          <p:nvPr/>
        </p:nvSpPr>
        <p:spPr bwMode="auto">
          <a:xfrm>
            <a:off x="798513" y="1581150"/>
            <a:ext cx="7762875"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11430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0000"/>
              </a:lnSpc>
              <a:spcBef>
                <a:spcPct val="0"/>
              </a:spcBef>
              <a:buFontTx/>
              <a:buNone/>
            </a:pPr>
            <a:r>
              <a:rPr lang="en-US" altLang="en-US" sz="2000" i="1"/>
              <a:t>1) Ego-network</a:t>
            </a:r>
            <a:r>
              <a:rPr lang="en-US" altLang="en-US" sz="2000"/>
              <a:t> </a:t>
            </a:r>
          </a:p>
          <a:p>
            <a:pPr lvl="1">
              <a:spcBef>
                <a:spcPct val="0"/>
              </a:spcBef>
              <a:buFontTx/>
              <a:buNone/>
            </a:pPr>
            <a:r>
              <a:rPr lang="en-US" altLang="en-US" sz="2000"/>
              <a:t>- Have data on a respondent (ego) and the people they are connected to (alters).  Example: 1985 GSS module</a:t>
            </a:r>
          </a:p>
          <a:p>
            <a:pPr lvl="1">
              <a:spcBef>
                <a:spcPct val="0"/>
              </a:spcBef>
              <a:buFontTx/>
              <a:buNone/>
            </a:pPr>
            <a:endParaRPr lang="en-US" altLang="en-US" sz="2000"/>
          </a:p>
          <a:p>
            <a:pPr lvl="1">
              <a:spcBef>
                <a:spcPct val="0"/>
              </a:spcBef>
              <a:buFontTx/>
              <a:buNone/>
            </a:pPr>
            <a:r>
              <a:rPr lang="en-US" altLang="en-US" sz="2000"/>
              <a:t>- May include estimates of connections among alters</a:t>
            </a:r>
          </a:p>
        </p:txBody>
      </p:sp>
      <p:sp>
        <p:nvSpPr>
          <p:cNvPr id="30724" name="Text Box 6"/>
          <p:cNvSpPr txBox="1">
            <a:spLocks noChangeArrowheads="1"/>
          </p:cNvSpPr>
          <p:nvPr/>
        </p:nvSpPr>
        <p:spPr bwMode="auto">
          <a:xfrm>
            <a:off x="750888" y="3505200"/>
            <a:ext cx="7762875"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i="1"/>
              <a:t>2) Partial network</a:t>
            </a:r>
            <a:endParaRPr lang="en-US" altLang="en-US" sz="2000"/>
          </a:p>
          <a:p>
            <a:pPr lvl="1">
              <a:spcBef>
                <a:spcPct val="0"/>
              </a:spcBef>
              <a:buFontTx/>
              <a:buNone/>
            </a:pPr>
            <a:r>
              <a:rPr lang="en-US" altLang="en-US" sz="2000"/>
              <a:t>- Ego networks plus some amount of tracing to reach contacts of contacts </a:t>
            </a:r>
          </a:p>
          <a:p>
            <a:pPr lvl="1">
              <a:spcBef>
                <a:spcPct val="0"/>
              </a:spcBef>
              <a:buFontTx/>
              <a:buNone/>
            </a:pPr>
            <a:endParaRPr lang="en-US" altLang="en-US" sz="2000"/>
          </a:p>
          <a:p>
            <a:pPr lvl="1">
              <a:spcBef>
                <a:spcPct val="0"/>
              </a:spcBef>
              <a:buFontTx/>
              <a:buNone/>
            </a:pPr>
            <a:r>
              <a:rPr lang="en-US" altLang="en-US" sz="2000"/>
              <a:t>- Something less than full account of connections among all pairs of actors in the relevant population</a:t>
            </a:r>
          </a:p>
          <a:p>
            <a:pPr lvl="1">
              <a:spcBef>
                <a:spcPct val="0"/>
              </a:spcBef>
              <a:buFontTx/>
              <a:buNone/>
            </a:pPr>
            <a:endParaRPr lang="en-US" altLang="en-US" sz="2000"/>
          </a:p>
          <a:p>
            <a:pPr lvl="1">
              <a:spcBef>
                <a:spcPct val="0"/>
              </a:spcBef>
              <a:buFontTx/>
              <a:buNone/>
            </a:pPr>
            <a:r>
              <a:rPr lang="en-US" altLang="en-US" sz="2000"/>
              <a:t>- Example: CDC Contact tracing data for STDs</a:t>
            </a:r>
          </a:p>
          <a:p>
            <a:pPr lvl="1">
              <a:spcBef>
                <a:spcPct val="0"/>
              </a:spcBef>
              <a:buFontTx/>
              <a:buNone/>
            </a:pPr>
            <a:endParaRPr lang="en-US" altLang="en-US" sz="2000"/>
          </a:p>
        </p:txBody>
      </p:sp>
      <p:sp>
        <p:nvSpPr>
          <p:cNvPr id="30725" name="Text Box 7"/>
          <p:cNvSpPr txBox="1">
            <a:spLocks noChangeArrowheads="1"/>
          </p:cNvSpPr>
          <p:nvPr/>
        </p:nvSpPr>
        <p:spPr bwMode="auto">
          <a:xfrm>
            <a:off x="317500" y="290513"/>
            <a:ext cx="3460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a:p>
            <a:pPr eaLnBrk="1" hangingPunct="1">
              <a:spcBef>
                <a:spcPct val="0"/>
              </a:spcBef>
              <a:buFontTx/>
              <a:buNone/>
            </a:pPr>
            <a:r>
              <a:rPr lang="en-US" altLang="en-US" sz="1600"/>
              <a:t>Basic Data Elements: Levels of analysis</a:t>
            </a:r>
          </a:p>
        </p:txBody>
      </p:sp>
    </p:spTree>
    <p:extLst>
      <p:ext uri="{BB962C8B-B14F-4D97-AF65-F5344CB8AC3E}">
        <p14:creationId xmlns:p14="http://schemas.microsoft.com/office/powerpoint/2010/main" val="7310037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04888" y="2025650"/>
            <a:ext cx="7762875"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0000"/>
              </a:lnSpc>
              <a:spcBef>
                <a:spcPct val="0"/>
              </a:spcBef>
              <a:buFontTx/>
              <a:buNone/>
            </a:pPr>
            <a:r>
              <a:rPr lang="en-US" altLang="en-US" sz="2000" i="1"/>
              <a:t>3) Complete or “Global” data</a:t>
            </a:r>
            <a:endParaRPr lang="en-US" altLang="en-US" sz="2000"/>
          </a:p>
          <a:p>
            <a:pPr lvl="1">
              <a:spcBef>
                <a:spcPct val="0"/>
              </a:spcBef>
              <a:buFontTx/>
              <a:buNone/>
            </a:pPr>
            <a:r>
              <a:rPr lang="en-US" altLang="en-US" sz="2000"/>
              <a:t>- Data on </a:t>
            </a:r>
            <a:r>
              <a:rPr lang="en-US" altLang="en-US" sz="2000" i="1"/>
              <a:t>all</a:t>
            </a:r>
            <a:r>
              <a:rPr lang="en-US" altLang="en-US" sz="2000"/>
              <a:t> actors within a particular (relevant) boundary</a:t>
            </a:r>
          </a:p>
          <a:p>
            <a:pPr lvl="1">
              <a:spcBef>
                <a:spcPct val="0"/>
              </a:spcBef>
              <a:buFontTx/>
              <a:buNone/>
            </a:pPr>
            <a:endParaRPr lang="en-US" altLang="en-US" sz="2000"/>
          </a:p>
          <a:p>
            <a:pPr lvl="1">
              <a:spcBef>
                <a:spcPct val="0"/>
              </a:spcBef>
              <a:buFontTx/>
              <a:buNone/>
            </a:pPr>
            <a:r>
              <a:rPr lang="en-US" altLang="en-US" sz="2000"/>
              <a:t>- Never exactly complete (due to missing data), but boundaries are set</a:t>
            </a:r>
          </a:p>
          <a:p>
            <a:pPr lvl="1">
              <a:spcBef>
                <a:spcPct val="0"/>
              </a:spcBef>
              <a:buFontTx/>
              <a:buNone/>
            </a:pPr>
            <a:endParaRPr lang="en-US" altLang="en-US" sz="2000"/>
          </a:p>
          <a:p>
            <a:pPr lvl="1">
              <a:spcBef>
                <a:spcPct val="0"/>
              </a:spcBef>
              <a:buFontTx/>
              <a:buChar char="-"/>
            </a:pPr>
            <a:r>
              <a:rPr lang="en-US" altLang="en-US" sz="2000"/>
              <a:t>Example:  Coauthorship data among all writers in the social sciences, friendships among all students in a classroom</a:t>
            </a:r>
          </a:p>
          <a:p>
            <a:pPr lvl="1">
              <a:spcBef>
                <a:spcPct val="0"/>
              </a:spcBef>
              <a:buFontTx/>
              <a:buChar char="-"/>
            </a:pPr>
            <a:endParaRPr lang="en-US" altLang="en-US" sz="2000"/>
          </a:p>
          <a:p>
            <a:pPr lvl="1">
              <a:spcBef>
                <a:spcPct val="0"/>
              </a:spcBef>
              <a:buFontTx/>
              <a:buNone/>
            </a:pPr>
            <a:endParaRPr lang="en-US" altLang="en-US" sz="2000"/>
          </a:p>
        </p:txBody>
      </p:sp>
      <p:sp>
        <p:nvSpPr>
          <p:cNvPr id="31747" name="Text Box 4"/>
          <p:cNvSpPr txBox="1">
            <a:spLocks noChangeArrowheads="1"/>
          </p:cNvSpPr>
          <p:nvPr/>
        </p:nvSpPr>
        <p:spPr bwMode="auto">
          <a:xfrm>
            <a:off x="700088" y="1133475"/>
            <a:ext cx="5195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We can examine networks across multiple levels:</a:t>
            </a:r>
          </a:p>
        </p:txBody>
      </p:sp>
      <p:sp>
        <p:nvSpPr>
          <p:cNvPr id="31748" name="Text Box 6"/>
          <p:cNvSpPr txBox="1">
            <a:spLocks noChangeArrowheads="1"/>
          </p:cNvSpPr>
          <p:nvPr/>
        </p:nvSpPr>
        <p:spPr bwMode="auto">
          <a:xfrm>
            <a:off x="317500" y="290513"/>
            <a:ext cx="3460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a:p>
            <a:pPr eaLnBrk="1" hangingPunct="1">
              <a:spcBef>
                <a:spcPct val="0"/>
              </a:spcBef>
              <a:buFontTx/>
              <a:buNone/>
            </a:pPr>
            <a:r>
              <a:rPr lang="en-US" altLang="en-US" sz="1600"/>
              <a:t>Basic Data Elements: Levels of analysis</a:t>
            </a:r>
          </a:p>
        </p:txBody>
      </p:sp>
    </p:spTree>
    <p:extLst>
      <p:ext uri="{BB962C8B-B14F-4D97-AF65-F5344CB8AC3E}">
        <p14:creationId xmlns:p14="http://schemas.microsoft.com/office/powerpoint/2010/main" val="588705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ChangeArrowheads="1"/>
          </p:cNvSpPr>
          <p:nvPr/>
        </p:nvSpPr>
        <p:spPr bwMode="auto">
          <a:xfrm>
            <a:off x="4965700" y="3890963"/>
            <a:ext cx="254000" cy="2333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71" name="Rectangle 6"/>
          <p:cNvSpPr>
            <a:spLocks noChangeArrowheads="1"/>
          </p:cNvSpPr>
          <p:nvPr/>
        </p:nvSpPr>
        <p:spPr bwMode="auto">
          <a:xfrm>
            <a:off x="4965700" y="3890963"/>
            <a:ext cx="254000" cy="233362"/>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72" name="Rectangle 7"/>
          <p:cNvSpPr>
            <a:spLocks noChangeArrowheads="1"/>
          </p:cNvSpPr>
          <p:nvPr/>
        </p:nvSpPr>
        <p:spPr bwMode="auto">
          <a:xfrm>
            <a:off x="4156075" y="3040063"/>
            <a:ext cx="265113" cy="244475"/>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73" name="Rectangle 8"/>
          <p:cNvSpPr>
            <a:spLocks noChangeArrowheads="1"/>
          </p:cNvSpPr>
          <p:nvPr/>
        </p:nvSpPr>
        <p:spPr bwMode="auto">
          <a:xfrm>
            <a:off x="4156075" y="3040063"/>
            <a:ext cx="265113" cy="244475"/>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74" name="Rectangle 9"/>
          <p:cNvSpPr>
            <a:spLocks noChangeArrowheads="1"/>
          </p:cNvSpPr>
          <p:nvPr/>
        </p:nvSpPr>
        <p:spPr bwMode="auto">
          <a:xfrm>
            <a:off x="5294313" y="2759075"/>
            <a:ext cx="254000" cy="246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75" name="Rectangle 10"/>
          <p:cNvSpPr>
            <a:spLocks noChangeArrowheads="1"/>
          </p:cNvSpPr>
          <p:nvPr/>
        </p:nvSpPr>
        <p:spPr bwMode="auto">
          <a:xfrm>
            <a:off x="5294313" y="2759075"/>
            <a:ext cx="254000" cy="246063"/>
          </a:xfrm>
          <a:prstGeom prst="rect">
            <a:avLst/>
          </a:prstGeom>
          <a:noFill/>
          <a:ln w="12700" cap="sq">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76" name="Rectangle 11"/>
          <p:cNvSpPr>
            <a:spLocks noChangeArrowheads="1"/>
          </p:cNvSpPr>
          <p:nvPr/>
        </p:nvSpPr>
        <p:spPr bwMode="auto">
          <a:xfrm>
            <a:off x="6016625" y="3611563"/>
            <a:ext cx="265113" cy="244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77" name="Rectangle 12"/>
          <p:cNvSpPr>
            <a:spLocks noChangeArrowheads="1"/>
          </p:cNvSpPr>
          <p:nvPr/>
        </p:nvSpPr>
        <p:spPr bwMode="auto">
          <a:xfrm>
            <a:off x="6016625" y="3611563"/>
            <a:ext cx="265113" cy="244475"/>
          </a:xfrm>
          <a:prstGeom prst="rect">
            <a:avLst/>
          </a:prstGeom>
          <a:noFill/>
          <a:ln w="12700" cap="sq">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78" name="Rectangle 13"/>
          <p:cNvSpPr>
            <a:spLocks noChangeArrowheads="1"/>
          </p:cNvSpPr>
          <p:nvPr/>
        </p:nvSpPr>
        <p:spPr bwMode="auto">
          <a:xfrm>
            <a:off x="5661025" y="4660900"/>
            <a:ext cx="266700" cy="246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79" name="Rectangle 14"/>
          <p:cNvSpPr>
            <a:spLocks noChangeArrowheads="1"/>
          </p:cNvSpPr>
          <p:nvPr/>
        </p:nvSpPr>
        <p:spPr bwMode="auto">
          <a:xfrm>
            <a:off x="5661025" y="4660900"/>
            <a:ext cx="266700" cy="246063"/>
          </a:xfrm>
          <a:prstGeom prst="rect">
            <a:avLst/>
          </a:prstGeom>
          <a:noFill/>
          <a:ln w="12700" cap="sq">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80" name="Rectangle 15"/>
          <p:cNvSpPr>
            <a:spLocks noChangeArrowheads="1"/>
          </p:cNvSpPr>
          <p:nvPr/>
        </p:nvSpPr>
        <p:spPr bwMode="auto">
          <a:xfrm>
            <a:off x="4371975" y="4556125"/>
            <a:ext cx="265113" cy="246063"/>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81" name="Rectangle 16"/>
          <p:cNvSpPr>
            <a:spLocks noChangeArrowheads="1"/>
          </p:cNvSpPr>
          <p:nvPr/>
        </p:nvSpPr>
        <p:spPr bwMode="auto">
          <a:xfrm>
            <a:off x="4371975" y="4556125"/>
            <a:ext cx="265113" cy="246063"/>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82" name="Rectangle 17"/>
          <p:cNvSpPr>
            <a:spLocks noChangeArrowheads="1"/>
          </p:cNvSpPr>
          <p:nvPr/>
        </p:nvSpPr>
        <p:spPr bwMode="auto">
          <a:xfrm>
            <a:off x="2801938" y="2246313"/>
            <a:ext cx="266700" cy="244475"/>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83" name="Rectangle 18"/>
          <p:cNvSpPr>
            <a:spLocks noChangeArrowheads="1"/>
          </p:cNvSpPr>
          <p:nvPr/>
        </p:nvSpPr>
        <p:spPr bwMode="auto">
          <a:xfrm>
            <a:off x="2801938" y="2246313"/>
            <a:ext cx="266700" cy="244475"/>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84" name="Rectangle 19"/>
          <p:cNvSpPr>
            <a:spLocks noChangeArrowheads="1"/>
          </p:cNvSpPr>
          <p:nvPr/>
        </p:nvSpPr>
        <p:spPr bwMode="auto">
          <a:xfrm>
            <a:off x="3295650" y="1744663"/>
            <a:ext cx="266700" cy="244475"/>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85" name="Rectangle 20"/>
          <p:cNvSpPr>
            <a:spLocks noChangeArrowheads="1"/>
          </p:cNvSpPr>
          <p:nvPr/>
        </p:nvSpPr>
        <p:spPr bwMode="auto">
          <a:xfrm>
            <a:off x="3295650" y="1744663"/>
            <a:ext cx="266700" cy="244475"/>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86" name="Rectangle 21"/>
          <p:cNvSpPr>
            <a:spLocks noChangeArrowheads="1"/>
          </p:cNvSpPr>
          <p:nvPr/>
        </p:nvSpPr>
        <p:spPr bwMode="auto">
          <a:xfrm>
            <a:off x="4168775" y="1581150"/>
            <a:ext cx="265113" cy="244475"/>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87" name="Rectangle 22"/>
          <p:cNvSpPr>
            <a:spLocks noChangeArrowheads="1"/>
          </p:cNvSpPr>
          <p:nvPr/>
        </p:nvSpPr>
        <p:spPr bwMode="auto">
          <a:xfrm>
            <a:off x="4168775" y="1581150"/>
            <a:ext cx="265113" cy="244475"/>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88" name="Rectangle 23"/>
          <p:cNvSpPr>
            <a:spLocks noChangeArrowheads="1"/>
          </p:cNvSpPr>
          <p:nvPr/>
        </p:nvSpPr>
        <p:spPr bwMode="auto">
          <a:xfrm>
            <a:off x="5548313" y="1616075"/>
            <a:ext cx="265112" cy="233363"/>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89" name="Rectangle 24"/>
          <p:cNvSpPr>
            <a:spLocks noChangeArrowheads="1"/>
          </p:cNvSpPr>
          <p:nvPr/>
        </p:nvSpPr>
        <p:spPr bwMode="auto">
          <a:xfrm>
            <a:off x="5548313" y="1616075"/>
            <a:ext cx="265112" cy="233363"/>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90" name="Rectangle 25"/>
          <p:cNvSpPr>
            <a:spLocks noChangeArrowheads="1"/>
          </p:cNvSpPr>
          <p:nvPr/>
        </p:nvSpPr>
        <p:spPr bwMode="auto">
          <a:xfrm>
            <a:off x="6091238" y="1733550"/>
            <a:ext cx="266700" cy="244475"/>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91" name="Rectangle 26"/>
          <p:cNvSpPr>
            <a:spLocks noChangeArrowheads="1"/>
          </p:cNvSpPr>
          <p:nvPr/>
        </p:nvSpPr>
        <p:spPr bwMode="auto">
          <a:xfrm>
            <a:off x="6091238" y="1733550"/>
            <a:ext cx="266700" cy="244475"/>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92" name="Rectangle 27"/>
          <p:cNvSpPr>
            <a:spLocks noChangeArrowheads="1"/>
          </p:cNvSpPr>
          <p:nvPr/>
        </p:nvSpPr>
        <p:spPr bwMode="auto">
          <a:xfrm>
            <a:off x="6129338" y="2386013"/>
            <a:ext cx="266700" cy="244475"/>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93" name="Rectangle 28"/>
          <p:cNvSpPr>
            <a:spLocks noChangeArrowheads="1"/>
          </p:cNvSpPr>
          <p:nvPr/>
        </p:nvSpPr>
        <p:spPr bwMode="auto">
          <a:xfrm>
            <a:off x="6129338" y="2386013"/>
            <a:ext cx="266700" cy="244475"/>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94" name="Rectangle 29"/>
          <p:cNvSpPr>
            <a:spLocks noChangeArrowheads="1"/>
          </p:cNvSpPr>
          <p:nvPr/>
        </p:nvSpPr>
        <p:spPr bwMode="auto">
          <a:xfrm>
            <a:off x="7192963" y="3249613"/>
            <a:ext cx="265112" cy="244475"/>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95" name="Rectangle 30"/>
          <p:cNvSpPr>
            <a:spLocks noChangeArrowheads="1"/>
          </p:cNvSpPr>
          <p:nvPr/>
        </p:nvSpPr>
        <p:spPr bwMode="auto">
          <a:xfrm>
            <a:off x="7192963" y="3249613"/>
            <a:ext cx="265112" cy="244475"/>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96" name="Rectangle 31"/>
          <p:cNvSpPr>
            <a:spLocks noChangeArrowheads="1"/>
          </p:cNvSpPr>
          <p:nvPr/>
        </p:nvSpPr>
        <p:spPr bwMode="auto">
          <a:xfrm>
            <a:off x="7231063" y="3973513"/>
            <a:ext cx="265112" cy="244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97" name="Rectangle 32"/>
          <p:cNvSpPr>
            <a:spLocks noChangeArrowheads="1"/>
          </p:cNvSpPr>
          <p:nvPr/>
        </p:nvSpPr>
        <p:spPr bwMode="auto">
          <a:xfrm>
            <a:off x="7231063" y="3973513"/>
            <a:ext cx="265112" cy="244475"/>
          </a:xfrm>
          <a:prstGeom prst="rect">
            <a:avLst/>
          </a:prstGeom>
          <a:noFill/>
          <a:ln w="12700" cap="sq">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98" name="Rectangle 33"/>
          <p:cNvSpPr>
            <a:spLocks noChangeArrowheads="1"/>
          </p:cNvSpPr>
          <p:nvPr/>
        </p:nvSpPr>
        <p:spPr bwMode="auto">
          <a:xfrm>
            <a:off x="6838950" y="5664200"/>
            <a:ext cx="265113" cy="233363"/>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799" name="Rectangle 34"/>
          <p:cNvSpPr>
            <a:spLocks noChangeArrowheads="1"/>
          </p:cNvSpPr>
          <p:nvPr/>
        </p:nvSpPr>
        <p:spPr bwMode="auto">
          <a:xfrm>
            <a:off x="6838950" y="5664200"/>
            <a:ext cx="265113" cy="233363"/>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00" name="Rectangle 35"/>
          <p:cNvSpPr>
            <a:spLocks noChangeArrowheads="1"/>
          </p:cNvSpPr>
          <p:nvPr/>
        </p:nvSpPr>
        <p:spPr bwMode="auto">
          <a:xfrm>
            <a:off x="5915025" y="6073775"/>
            <a:ext cx="265113" cy="244475"/>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01" name="Rectangle 36"/>
          <p:cNvSpPr>
            <a:spLocks noChangeArrowheads="1"/>
          </p:cNvSpPr>
          <p:nvPr/>
        </p:nvSpPr>
        <p:spPr bwMode="auto">
          <a:xfrm>
            <a:off x="5915025" y="6073775"/>
            <a:ext cx="265113" cy="244475"/>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02" name="Rectangle 37"/>
          <p:cNvSpPr>
            <a:spLocks noChangeArrowheads="1"/>
          </p:cNvSpPr>
          <p:nvPr/>
        </p:nvSpPr>
        <p:spPr bwMode="auto">
          <a:xfrm>
            <a:off x="4346575" y="6073775"/>
            <a:ext cx="265113" cy="244475"/>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03" name="Rectangle 38"/>
          <p:cNvSpPr>
            <a:spLocks noChangeArrowheads="1"/>
          </p:cNvSpPr>
          <p:nvPr/>
        </p:nvSpPr>
        <p:spPr bwMode="auto">
          <a:xfrm>
            <a:off x="4346575" y="6073775"/>
            <a:ext cx="265113" cy="244475"/>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04" name="Rectangle 39"/>
          <p:cNvSpPr>
            <a:spLocks noChangeArrowheads="1"/>
          </p:cNvSpPr>
          <p:nvPr/>
        </p:nvSpPr>
        <p:spPr bwMode="auto">
          <a:xfrm>
            <a:off x="2916238" y="5792788"/>
            <a:ext cx="265112" cy="246062"/>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05" name="Rectangle 40"/>
          <p:cNvSpPr>
            <a:spLocks noChangeArrowheads="1"/>
          </p:cNvSpPr>
          <p:nvPr/>
        </p:nvSpPr>
        <p:spPr bwMode="auto">
          <a:xfrm>
            <a:off x="2916238" y="5792788"/>
            <a:ext cx="265112" cy="246062"/>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06" name="Rectangle 41"/>
          <p:cNvSpPr>
            <a:spLocks noChangeArrowheads="1"/>
          </p:cNvSpPr>
          <p:nvPr/>
        </p:nvSpPr>
        <p:spPr bwMode="auto">
          <a:xfrm>
            <a:off x="2562225" y="4206875"/>
            <a:ext cx="265113" cy="244475"/>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07" name="Rectangle 42"/>
          <p:cNvSpPr>
            <a:spLocks noChangeArrowheads="1"/>
          </p:cNvSpPr>
          <p:nvPr/>
        </p:nvSpPr>
        <p:spPr bwMode="auto">
          <a:xfrm>
            <a:off x="2562225" y="4206875"/>
            <a:ext cx="265113" cy="244475"/>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08" name="Rectangle 43"/>
          <p:cNvSpPr>
            <a:spLocks noChangeArrowheads="1"/>
          </p:cNvSpPr>
          <p:nvPr/>
        </p:nvSpPr>
        <p:spPr bwMode="auto">
          <a:xfrm>
            <a:off x="2776538" y="2935288"/>
            <a:ext cx="254000" cy="233362"/>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09" name="Rectangle 44"/>
          <p:cNvSpPr>
            <a:spLocks noChangeArrowheads="1"/>
          </p:cNvSpPr>
          <p:nvPr/>
        </p:nvSpPr>
        <p:spPr bwMode="auto">
          <a:xfrm>
            <a:off x="2776538" y="2935288"/>
            <a:ext cx="254000" cy="233362"/>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10" name="Rectangle 45"/>
          <p:cNvSpPr>
            <a:spLocks noChangeArrowheads="1"/>
          </p:cNvSpPr>
          <p:nvPr/>
        </p:nvSpPr>
        <p:spPr bwMode="auto">
          <a:xfrm>
            <a:off x="2954338" y="4953000"/>
            <a:ext cx="265112" cy="233363"/>
          </a:xfrm>
          <a:prstGeom prst="rect">
            <a:avLst/>
          </a:prstGeom>
          <a:solidFill>
            <a:srgbClr val="FFFFFF"/>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11" name="Rectangle 46"/>
          <p:cNvSpPr>
            <a:spLocks noChangeArrowheads="1"/>
          </p:cNvSpPr>
          <p:nvPr/>
        </p:nvSpPr>
        <p:spPr bwMode="auto">
          <a:xfrm>
            <a:off x="2954338" y="4953000"/>
            <a:ext cx="265112" cy="233363"/>
          </a:xfrm>
          <a:prstGeom prst="rect">
            <a:avLst/>
          </a:prstGeom>
          <a:noFill/>
          <a:ln w="127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12" name="Freeform 47"/>
          <p:cNvSpPr>
            <a:spLocks noEditPoints="1"/>
          </p:cNvSpPr>
          <p:nvPr/>
        </p:nvSpPr>
        <p:spPr bwMode="auto">
          <a:xfrm>
            <a:off x="2903538" y="1720850"/>
            <a:ext cx="4327525" cy="4468813"/>
          </a:xfrm>
          <a:custGeom>
            <a:avLst/>
            <a:gdLst>
              <a:gd name="T0" fmla="*/ 2147483647 w 2052"/>
              <a:gd name="T1" fmla="*/ 2147483647 h 2298"/>
              <a:gd name="T2" fmla="*/ 2147483647 w 2052"/>
              <a:gd name="T3" fmla="*/ 2147483647 h 2298"/>
              <a:gd name="T4" fmla="*/ 2147483647 w 2052"/>
              <a:gd name="T5" fmla="*/ 2147483647 h 2298"/>
              <a:gd name="T6" fmla="*/ 2147483647 w 2052"/>
              <a:gd name="T7" fmla="*/ 2147483647 h 2298"/>
              <a:gd name="T8" fmla="*/ 2147483647 w 2052"/>
              <a:gd name="T9" fmla="*/ 2147483647 h 2298"/>
              <a:gd name="T10" fmla="*/ 2147483647 w 2052"/>
              <a:gd name="T11" fmla="*/ 2147483647 h 2298"/>
              <a:gd name="T12" fmla="*/ 2147483647 w 2052"/>
              <a:gd name="T13" fmla="*/ 2147483647 h 2298"/>
              <a:gd name="T14" fmla="*/ 2147483647 w 2052"/>
              <a:gd name="T15" fmla="*/ 2147483647 h 2298"/>
              <a:gd name="T16" fmla="*/ 2147483647 w 2052"/>
              <a:gd name="T17" fmla="*/ 2147483647 h 2298"/>
              <a:gd name="T18" fmla="*/ 2147483647 w 2052"/>
              <a:gd name="T19" fmla="*/ 2147483647 h 2298"/>
              <a:gd name="T20" fmla="*/ 2147483647 w 2052"/>
              <a:gd name="T21" fmla="*/ 2147483647 h 2298"/>
              <a:gd name="T22" fmla="*/ 2147483647 w 2052"/>
              <a:gd name="T23" fmla="*/ 2147483647 h 2298"/>
              <a:gd name="T24" fmla="*/ 2147483647 w 2052"/>
              <a:gd name="T25" fmla="*/ 2147483647 h 2298"/>
              <a:gd name="T26" fmla="*/ 2147483647 w 2052"/>
              <a:gd name="T27" fmla="*/ 2147483647 h 2298"/>
              <a:gd name="T28" fmla="*/ 2147483647 w 2052"/>
              <a:gd name="T29" fmla="*/ 2147483647 h 2298"/>
              <a:gd name="T30" fmla="*/ 2147483647 w 2052"/>
              <a:gd name="T31" fmla="*/ 2147483647 h 2298"/>
              <a:gd name="T32" fmla="*/ 2147483647 w 2052"/>
              <a:gd name="T33" fmla="*/ 2147483647 h 2298"/>
              <a:gd name="T34" fmla="*/ 2147483647 w 2052"/>
              <a:gd name="T35" fmla="*/ 2147483647 h 2298"/>
              <a:gd name="T36" fmla="*/ 2147483647 w 2052"/>
              <a:gd name="T37" fmla="*/ 2147483647 h 2298"/>
              <a:gd name="T38" fmla="*/ 2147483647 w 2052"/>
              <a:gd name="T39" fmla="*/ 2147483647 h 2298"/>
              <a:gd name="T40" fmla="*/ 2147483647 w 2052"/>
              <a:gd name="T41" fmla="*/ 2147483647 h 2298"/>
              <a:gd name="T42" fmla="*/ 2147483647 w 2052"/>
              <a:gd name="T43" fmla="*/ 2147483647 h 2298"/>
              <a:gd name="T44" fmla="*/ 2147483647 w 2052"/>
              <a:gd name="T45" fmla="*/ 2147483647 h 2298"/>
              <a:gd name="T46" fmla="*/ 2147483647 w 2052"/>
              <a:gd name="T47" fmla="*/ 2147483647 h 2298"/>
              <a:gd name="T48" fmla="*/ 2147483647 w 2052"/>
              <a:gd name="T49" fmla="*/ 2147483647 h 2298"/>
              <a:gd name="T50" fmla="*/ 2147483647 w 2052"/>
              <a:gd name="T51" fmla="*/ 2147483647 h 2298"/>
              <a:gd name="T52" fmla="*/ 2147483647 w 2052"/>
              <a:gd name="T53" fmla="*/ 2147483647 h 2298"/>
              <a:gd name="T54" fmla="*/ 2147483647 w 2052"/>
              <a:gd name="T55" fmla="*/ 2147483647 h 2298"/>
              <a:gd name="T56" fmla="*/ 2147483647 w 2052"/>
              <a:gd name="T57" fmla="*/ 2147483647 h 2298"/>
              <a:gd name="T58" fmla="*/ 2147483647 w 2052"/>
              <a:gd name="T59" fmla="*/ 2147483647 h 2298"/>
              <a:gd name="T60" fmla="*/ 2147483647 w 2052"/>
              <a:gd name="T61" fmla="*/ 2147483647 h 2298"/>
              <a:gd name="T62" fmla="*/ 2147483647 w 2052"/>
              <a:gd name="T63" fmla="*/ 2147483647 h 2298"/>
              <a:gd name="T64" fmla="*/ 2147483647 w 2052"/>
              <a:gd name="T65" fmla="*/ 2147483647 h 2298"/>
              <a:gd name="T66" fmla="*/ 2147483647 w 2052"/>
              <a:gd name="T67" fmla="*/ 2147483647 h 2298"/>
              <a:gd name="T68" fmla="*/ 2147483647 w 2052"/>
              <a:gd name="T69" fmla="*/ 2147483647 h 2298"/>
              <a:gd name="T70" fmla="*/ 2147483647 w 2052"/>
              <a:gd name="T71" fmla="*/ 2147483647 h 2298"/>
              <a:gd name="T72" fmla="*/ 2147483647 w 2052"/>
              <a:gd name="T73" fmla="*/ 2147483647 h 2298"/>
              <a:gd name="T74" fmla="*/ 2147483647 w 2052"/>
              <a:gd name="T75" fmla="*/ 2147483647 h 2298"/>
              <a:gd name="T76" fmla="*/ 2147483647 w 2052"/>
              <a:gd name="T77" fmla="*/ 2147483647 h 2298"/>
              <a:gd name="T78" fmla="*/ 2147483647 w 2052"/>
              <a:gd name="T79" fmla="*/ 2147483647 h 2298"/>
              <a:gd name="T80" fmla="*/ 2147483647 w 2052"/>
              <a:gd name="T81" fmla="*/ 2147483647 h 2298"/>
              <a:gd name="T82" fmla="*/ 2147483647 w 2052"/>
              <a:gd name="T83" fmla="*/ 2147483647 h 2298"/>
              <a:gd name="T84" fmla="*/ 2147483647 w 2052"/>
              <a:gd name="T85" fmla="*/ 2147483647 h 2298"/>
              <a:gd name="T86" fmla="*/ 2147483647 w 2052"/>
              <a:gd name="T87" fmla="*/ 2147483647 h 2298"/>
              <a:gd name="T88" fmla="*/ 2147483647 w 2052"/>
              <a:gd name="T89" fmla="*/ 2147483647 h 2298"/>
              <a:gd name="T90" fmla="*/ 2147483647 w 2052"/>
              <a:gd name="T91" fmla="*/ 0 h 2298"/>
              <a:gd name="T92" fmla="*/ 2147483647 w 2052"/>
              <a:gd name="T93" fmla="*/ 2147483647 h 2298"/>
              <a:gd name="T94" fmla="*/ 0 w 2052"/>
              <a:gd name="T95" fmla="*/ 2147483647 h 229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52" h="2298">
                <a:moveTo>
                  <a:pt x="1098" y="1158"/>
                </a:moveTo>
                <a:lnTo>
                  <a:pt x="1476" y="1050"/>
                </a:lnTo>
                <a:moveTo>
                  <a:pt x="1056" y="1116"/>
                </a:moveTo>
                <a:lnTo>
                  <a:pt x="1176" y="660"/>
                </a:lnTo>
                <a:moveTo>
                  <a:pt x="984" y="1116"/>
                </a:moveTo>
                <a:lnTo>
                  <a:pt x="708" y="804"/>
                </a:lnTo>
                <a:moveTo>
                  <a:pt x="984" y="1236"/>
                </a:moveTo>
                <a:lnTo>
                  <a:pt x="810" y="1458"/>
                </a:lnTo>
                <a:moveTo>
                  <a:pt x="1092" y="1236"/>
                </a:moveTo>
                <a:lnTo>
                  <a:pt x="1320" y="1512"/>
                </a:lnTo>
                <a:moveTo>
                  <a:pt x="1242" y="660"/>
                </a:moveTo>
                <a:lnTo>
                  <a:pt x="1488" y="972"/>
                </a:lnTo>
                <a:moveTo>
                  <a:pt x="822" y="1524"/>
                </a:moveTo>
                <a:lnTo>
                  <a:pt x="1308" y="1566"/>
                </a:lnTo>
                <a:moveTo>
                  <a:pt x="696" y="1536"/>
                </a:moveTo>
                <a:lnTo>
                  <a:pt x="150" y="1704"/>
                </a:lnTo>
                <a:moveTo>
                  <a:pt x="756" y="1584"/>
                </a:moveTo>
                <a:lnTo>
                  <a:pt x="750" y="2238"/>
                </a:lnTo>
                <a:moveTo>
                  <a:pt x="1434" y="1632"/>
                </a:moveTo>
                <a:lnTo>
                  <a:pt x="1866" y="2028"/>
                </a:lnTo>
                <a:moveTo>
                  <a:pt x="810" y="2298"/>
                </a:moveTo>
                <a:lnTo>
                  <a:pt x="1428" y="2298"/>
                </a:lnTo>
                <a:moveTo>
                  <a:pt x="132" y="2172"/>
                </a:moveTo>
                <a:lnTo>
                  <a:pt x="684" y="2286"/>
                </a:lnTo>
                <a:moveTo>
                  <a:pt x="84" y="1782"/>
                </a:moveTo>
                <a:lnTo>
                  <a:pt x="72" y="2094"/>
                </a:lnTo>
                <a:moveTo>
                  <a:pt x="1254" y="570"/>
                </a:moveTo>
                <a:lnTo>
                  <a:pt x="1530" y="432"/>
                </a:lnTo>
                <a:moveTo>
                  <a:pt x="1590" y="342"/>
                </a:moveTo>
                <a:lnTo>
                  <a:pt x="1578" y="132"/>
                </a:lnTo>
                <a:moveTo>
                  <a:pt x="1548" y="342"/>
                </a:moveTo>
                <a:lnTo>
                  <a:pt x="1362" y="66"/>
                </a:lnTo>
                <a:moveTo>
                  <a:pt x="1380" y="18"/>
                </a:moveTo>
                <a:lnTo>
                  <a:pt x="1512" y="54"/>
                </a:lnTo>
                <a:moveTo>
                  <a:pt x="1308" y="66"/>
                </a:moveTo>
                <a:lnTo>
                  <a:pt x="1206" y="534"/>
                </a:lnTo>
                <a:moveTo>
                  <a:pt x="1602" y="1014"/>
                </a:moveTo>
                <a:lnTo>
                  <a:pt x="2034" y="870"/>
                </a:lnTo>
                <a:moveTo>
                  <a:pt x="1602" y="1056"/>
                </a:moveTo>
                <a:lnTo>
                  <a:pt x="2052" y="1200"/>
                </a:lnTo>
                <a:moveTo>
                  <a:pt x="654" y="678"/>
                </a:moveTo>
                <a:lnTo>
                  <a:pt x="660" y="54"/>
                </a:lnTo>
                <a:moveTo>
                  <a:pt x="618" y="678"/>
                </a:moveTo>
                <a:lnTo>
                  <a:pt x="288" y="138"/>
                </a:lnTo>
                <a:moveTo>
                  <a:pt x="312" y="60"/>
                </a:moveTo>
                <a:lnTo>
                  <a:pt x="600" y="0"/>
                </a:lnTo>
                <a:moveTo>
                  <a:pt x="12" y="396"/>
                </a:moveTo>
                <a:lnTo>
                  <a:pt x="0" y="624"/>
                </a:ln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2872" name="Group 72"/>
          <p:cNvGrpSpPr>
            <a:grpSpLocks/>
          </p:cNvGrpSpPr>
          <p:nvPr/>
        </p:nvGrpSpPr>
        <p:grpSpPr bwMode="auto">
          <a:xfrm>
            <a:off x="3035300" y="2559050"/>
            <a:ext cx="3478213" cy="2593975"/>
            <a:chOff x="1912" y="1612"/>
            <a:chExt cx="2191" cy="1634"/>
          </a:xfrm>
        </p:grpSpPr>
        <p:sp>
          <p:nvSpPr>
            <p:cNvPr id="32829" name="Oval 48"/>
            <p:cNvSpPr>
              <a:spLocks noChangeArrowheads="1"/>
            </p:cNvSpPr>
            <p:nvPr/>
          </p:nvSpPr>
          <p:spPr bwMode="auto">
            <a:xfrm>
              <a:off x="2440" y="1612"/>
              <a:ext cx="1663" cy="163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30" name="Text Box 49"/>
            <p:cNvSpPr txBox="1">
              <a:spLocks noChangeArrowheads="1"/>
            </p:cNvSpPr>
            <p:nvPr/>
          </p:nvSpPr>
          <p:spPr bwMode="auto">
            <a:xfrm>
              <a:off x="1912" y="2266"/>
              <a:ext cx="5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t>Ego-Net</a:t>
              </a:r>
            </a:p>
          </p:txBody>
        </p:sp>
      </p:grpSp>
      <p:sp>
        <p:nvSpPr>
          <p:cNvPr id="332850" name="Text Box 50"/>
          <p:cNvSpPr txBox="1">
            <a:spLocks noChangeArrowheads="1"/>
          </p:cNvSpPr>
          <p:nvPr/>
        </p:nvSpPr>
        <p:spPr bwMode="auto">
          <a:xfrm>
            <a:off x="1212850" y="2152650"/>
            <a:ext cx="1325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Global-Net</a:t>
            </a:r>
          </a:p>
        </p:txBody>
      </p:sp>
      <p:sp>
        <p:nvSpPr>
          <p:cNvPr id="32815" name="Line 52"/>
          <p:cNvSpPr>
            <a:spLocks noChangeShapeType="1"/>
          </p:cNvSpPr>
          <p:nvPr/>
        </p:nvSpPr>
        <p:spPr bwMode="auto">
          <a:xfrm flipV="1">
            <a:off x="5219700" y="3783013"/>
            <a:ext cx="771525" cy="18891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32861" name="Group 61"/>
          <p:cNvGrpSpPr>
            <a:grpSpLocks/>
          </p:cNvGrpSpPr>
          <p:nvPr/>
        </p:nvGrpSpPr>
        <p:grpSpPr bwMode="auto">
          <a:xfrm>
            <a:off x="4802188" y="3622675"/>
            <a:ext cx="1992312" cy="1008063"/>
            <a:chOff x="3203" y="2064"/>
            <a:chExt cx="1255" cy="635"/>
          </a:xfrm>
        </p:grpSpPr>
        <p:sp>
          <p:nvSpPr>
            <p:cNvPr id="32827" name="Oval 53"/>
            <p:cNvSpPr>
              <a:spLocks noChangeArrowheads="1"/>
            </p:cNvSpPr>
            <p:nvPr/>
          </p:nvSpPr>
          <p:spPr bwMode="auto">
            <a:xfrm rot="-916351">
              <a:off x="3203" y="2064"/>
              <a:ext cx="1029" cy="32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32828" name="Text Box 54"/>
            <p:cNvSpPr txBox="1">
              <a:spLocks noChangeArrowheads="1"/>
            </p:cNvSpPr>
            <p:nvPr/>
          </p:nvSpPr>
          <p:spPr bwMode="auto">
            <a:xfrm>
              <a:off x="3747" y="2333"/>
              <a:ext cx="711"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t>Best Friend</a:t>
              </a:r>
            </a:p>
            <a:p>
              <a:pPr eaLnBrk="1" hangingPunct="1">
                <a:spcBef>
                  <a:spcPct val="0"/>
                </a:spcBef>
                <a:buFontTx/>
                <a:buNone/>
              </a:pPr>
              <a:r>
                <a:rPr lang="en-US" altLang="en-US" sz="1600"/>
                <a:t>Dyad</a:t>
              </a:r>
            </a:p>
          </p:txBody>
        </p:sp>
      </p:grpSp>
      <p:sp>
        <p:nvSpPr>
          <p:cNvPr id="32817" name="Line 55"/>
          <p:cNvSpPr>
            <a:spLocks noChangeShapeType="1"/>
          </p:cNvSpPr>
          <p:nvPr/>
        </p:nvSpPr>
        <p:spPr bwMode="auto">
          <a:xfrm flipV="1">
            <a:off x="6134100" y="2600325"/>
            <a:ext cx="109538" cy="993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18" name="Line 56"/>
          <p:cNvSpPr>
            <a:spLocks noChangeShapeType="1"/>
          </p:cNvSpPr>
          <p:nvPr/>
        </p:nvSpPr>
        <p:spPr bwMode="auto">
          <a:xfrm>
            <a:off x="6370638" y="2506663"/>
            <a:ext cx="850900" cy="835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19" name="Line 57"/>
          <p:cNvSpPr>
            <a:spLocks noChangeShapeType="1"/>
          </p:cNvSpPr>
          <p:nvPr/>
        </p:nvSpPr>
        <p:spPr bwMode="auto">
          <a:xfrm>
            <a:off x="7285038" y="3467100"/>
            <a:ext cx="0" cy="520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32866" name="Group 66"/>
          <p:cNvGrpSpPr>
            <a:grpSpLocks/>
          </p:cNvGrpSpPr>
          <p:nvPr/>
        </p:nvGrpSpPr>
        <p:grpSpPr bwMode="auto">
          <a:xfrm>
            <a:off x="4532313" y="1143000"/>
            <a:ext cx="3517900" cy="3541713"/>
            <a:chOff x="2855" y="720"/>
            <a:chExt cx="2216" cy="2231"/>
          </a:xfrm>
        </p:grpSpPr>
        <p:sp>
          <p:nvSpPr>
            <p:cNvPr id="32825" name="Freeform 60"/>
            <p:cNvSpPr>
              <a:spLocks/>
            </p:cNvSpPr>
            <p:nvPr/>
          </p:nvSpPr>
          <p:spPr bwMode="auto">
            <a:xfrm>
              <a:off x="2855" y="720"/>
              <a:ext cx="2149" cy="2231"/>
            </a:xfrm>
            <a:custGeom>
              <a:avLst/>
              <a:gdLst>
                <a:gd name="T0" fmla="*/ 36 w 2149"/>
                <a:gd name="T1" fmla="*/ 1782 h 2231"/>
                <a:gd name="T2" fmla="*/ 741 w 2149"/>
                <a:gd name="T3" fmla="*/ 2100 h 2231"/>
                <a:gd name="T4" fmla="*/ 2042 w 2149"/>
                <a:gd name="T5" fmla="*/ 1951 h 2231"/>
                <a:gd name="T6" fmla="*/ 1386 w 2149"/>
                <a:gd name="T7" fmla="*/ 422 h 2231"/>
                <a:gd name="T8" fmla="*/ 522 w 2149"/>
                <a:gd name="T9" fmla="*/ 223 h 2231"/>
                <a:gd name="T10" fmla="*/ 36 w 2149"/>
                <a:gd name="T11" fmla="*/ 1782 h 22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9" h="2231">
                  <a:moveTo>
                    <a:pt x="36" y="1782"/>
                  </a:moveTo>
                  <a:cubicBezTo>
                    <a:pt x="72" y="2095"/>
                    <a:pt x="407" y="2072"/>
                    <a:pt x="741" y="2100"/>
                  </a:cubicBezTo>
                  <a:cubicBezTo>
                    <a:pt x="1075" y="2128"/>
                    <a:pt x="1935" y="2231"/>
                    <a:pt x="2042" y="1951"/>
                  </a:cubicBezTo>
                  <a:cubicBezTo>
                    <a:pt x="2149" y="1671"/>
                    <a:pt x="1639" y="710"/>
                    <a:pt x="1386" y="422"/>
                  </a:cubicBezTo>
                  <a:cubicBezTo>
                    <a:pt x="1133" y="134"/>
                    <a:pt x="752" y="0"/>
                    <a:pt x="522" y="223"/>
                  </a:cubicBezTo>
                  <a:cubicBezTo>
                    <a:pt x="292" y="446"/>
                    <a:pt x="0" y="1469"/>
                    <a:pt x="36" y="1782"/>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26" name="Text Box 62"/>
            <p:cNvSpPr txBox="1">
              <a:spLocks noChangeArrowheads="1"/>
            </p:cNvSpPr>
            <p:nvPr/>
          </p:nvSpPr>
          <p:spPr bwMode="auto">
            <a:xfrm>
              <a:off x="4541" y="1329"/>
              <a:ext cx="53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t>Primary</a:t>
              </a:r>
            </a:p>
            <a:p>
              <a:pPr eaLnBrk="1" hangingPunct="1">
                <a:spcBef>
                  <a:spcPct val="0"/>
                </a:spcBef>
                <a:buFontTx/>
                <a:buNone/>
              </a:pPr>
              <a:r>
                <a:rPr lang="en-US" altLang="en-US" sz="1600"/>
                <a:t>Group</a:t>
              </a:r>
            </a:p>
          </p:txBody>
        </p:sp>
      </p:grpSp>
      <p:sp>
        <p:nvSpPr>
          <p:cNvPr id="32821" name="Text Box 64"/>
          <p:cNvSpPr txBox="1">
            <a:spLocks noChangeArrowheads="1"/>
          </p:cNvSpPr>
          <p:nvPr/>
        </p:nvSpPr>
        <p:spPr bwMode="auto">
          <a:xfrm>
            <a:off x="317500" y="290513"/>
            <a:ext cx="3460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a:p>
            <a:pPr eaLnBrk="1" hangingPunct="1">
              <a:spcBef>
                <a:spcPct val="0"/>
              </a:spcBef>
              <a:buFontTx/>
              <a:buNone/>
            </a:pPr>
            <a:r>
              <a:rPr lang="en-US" altLang="en-US" sz="1600"/>
              <a:t>Basic Data Elements: Levels of analysis</a:t>
            </a:r>
          </a:p>
        </p:txBody>
      </p:sp>
      <p:grpSp>
        <p:nvGrpSpPr>
          <p:cNvPr id="332871" name="Group 71"/>
          <p:cNvGrpSpPr>
            <a:grpSpLocks/>
          </p:cNvGrpSpPr>
          <p:nvPr/>
        </p:nvGrpSpPr>
        <p:grpSpPr bwMode="auto">
          <a:xfrm>
            <a:off x="1563688" y="1108075"/>
            <a:ext cx="6696075" cy="5500688"/>
            <a:chOff x="985" y="698"/>
            <a:chExt cx="4218" cy="3465"/>
          </a:xfrm>
        </p:grpSpPr>
        <p:sp>
          <p:nvSpPr>
            <p:cNvPr id="32823" name="Freeform 65"/>
            <p:cNvSpPr>
              <a:spLocks/>
            </p:cNvSpPr>
            <p:nvPr/>
          </p:nvSpPr>
          <p:spPr bwMode="auto">
            <a:xfrm>
              <a:off x="1605" y="698"/>
              <a:ext cx="3598" cy="3465"/>
            </a:xfrm>
            <a:custGeom>
              <a:avLst/>
              <a:gdLst>
                <a:gd name="T0" fmla="*/ 431 w 3598"/>
                <a:gd name="T1" fmla="*/ 325 h 3465"/>
                <a:gd name="T2" fmla="*/ 838 w 3598"/>
                <a:gd name="T3" fmla="*/ 2073 h 3465"/>
                <a:gd name="T4" fmla="*/ 73 w 3598"/>
                <a:gd name="T5" fmla="*/ 2400 h 3465"/>
                <a:gd name="T6" fmla="*/ 1275 w 3598"/>
                <a:gd name="T7" fmla="*/ 3374 h 3465"/>
                <a:gd name="T8" fmla="*/ 3351 w 3598"/>
                <a:gd name="T9" fmla="*/ 1854 h 3465"/>
                <a:gd name="T10" fmla="*/ 2755 w 3598"/>
                <a:gd name="T11" fmla="*/ 702 h 3465"/>
                <a:gd name="T12" fmla="*/ 1762 w 3598"/>
                <a:gd name="T13" fmla="*/ 633 h 3465"/>
                <a:gd name="T14" fmla="*/ 1205 w 3598"/>
                <a:gd name="T15" fmla="*/ 126 h 3465"/>
                <a:gd name="T16" fmla="*/ 431 w 3598"/>
                <a:gd name="T17" fmla="*/ 325 h 34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98" h="3465">
                  <a:moveTo>
                    <a:pt x="431" y="325"/>
                  </a:moveTo>
                  <a:cubicBezTo>
                    <a:pt x="370" y="650"/>
                    <a:pt x="898" y="1727"/>
                    <a:pt x="838" y="2073"/>
                  </a:cubicBezTo>
                  <a:cubicBezTo>
                    <a:pt x="778" y="2419"/>
                    <a:pt x="0" y="2183"/>
                    <a:pt x="73" y="2400"/>
                  </a:cubicBezTo>
                  <a:cubicBezTo>
                    <a:pt x="146" y="2617"/>
                    <a:pt x="729" y="3465"/>
                    <a:pt x="1275" y="3374"/>
                  </a:cubicBezTo>
                  <a:cubicBezTo>
                    <a:pt x="1821" y="3283"/>
                    <a:pt x="3104" y="2299"/>
                    <a:pt x="3351" y="1854"/>
                  </a:cubicBezTo>
                  <a:cubicBezTo>
                    <a:pt x="3598" y="1409"/>
                    <a:pt x="3020" y="905"/>
                    <a:pt x="2755" y="702"/>
                  </a:cubicBezTo>
                  <a:cubicBezTo>
                    <a:pt x="2490" y="499"/>
                    <a:pt x="2020" y="729"/>
                    <a:pt x="1762" y="633"/>
                  </a:cubicBezTo>
                  <a:cubicBezTo>
                    <a:pt x="1504" y="537"/>
                    <a:pt x="1428" y="182"/>
                    <a:pt x="1205" y="126"/>
                  </a:cubicBezTo>
                  <a:cubicBezTo>
                    <a:pt x="982" y="70"/>
                    <a:pt x="492" y="0"/>
                    <a:pt x="431" y="325"/>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24" name="Text Box 70"/>
            <p:cNvSpPr txBox="1">
              <a:spLocks noChangeArrowheads="1"/>
            </p:cNvSpPr>
            <p:nvPr/>
          </p:nvSpPr>
          <p:spPr bwMode="auto">
            <a:xfrm>
              <a:off x="985" y="3155"/>
              <a:ext cx="904"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t>2-step</a:t>
              </a:r>
            </a:p>
            <a:p>
              <a:pPr eaLnBrk="1" hangingPunct="1">
                <a:spcBef>
                  <a:spcPct val="0"/>
                </a:spcBef>
                <a:buFontTx/>
                <a:buNone/>
              </a:pPr>
              <a:r>
                <a:rPr lang="en-US" altLang="en-US" sz="1600"/>
                <a:t>Partial network</a:t>
              </a:r>
            </a:p>
          </p:txBody>
        </p:sp>
      </p:grpSp>
    </p:spTree>
    <p:extLst>
      <p:ext uri="{BB962C8B-B14F-4D97-AF65-F5344CB8AC3E}">
        <p14:creationId xmlns:p14="http://schemas.microsoft.com/office/powerpoint/2010/main" val="1176188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28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28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28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328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2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5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317500"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
        <p:nvSpPr>
          <p:cNvPr id="37891" name="Text Box 3"/>
          <p:cNvSpPr txBox="1">
            <a:spLocks noChangeArrowheads="1"/>
          </p:cNvSpPr>
          <p:nvPr/>
        </p:nvSpPr>
        <p:spPr bwMode="auto">
          <a:xfrm>
            <a:off x="1011238" y="715963"/>
            <a:ext cx="6827837" cy="286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 are substantively divided by the number of </a:t>
            </a:r>
            <a:r>
              <a:rPr lang="en-US" altLang="en-US" sz="2000" i="1"/>
              <a:t>modes </a:t>
            </a:r>
            <a:r>
              <a:rPr lang="en-US" altLang="en-US" sz="2000"/>
              <a:t>in the data.</a:t>
            </a:r>
          </a:p>
          <a:p>
            <a:pPr eaLnBrk="1" hangingPunct="1">
              <a:spcBef>
                <a:spcPct val="0"/>
              </a:spcBef>
              <a:buFontTx/>
              <a:buNone/>
            </a:pPr>
            <a:r>
              <a:rPr lang="en-US" altLang="en-US" sz="2000"/>
              <a:t>	</a:t>
            </a:r>
          </a:p>
          <a:p>
            <a:pPr eaLnBrk="1" hangingPunct="1">
              <a:spcBef>
                <a:spcPct val="0"/>
              </a:spcBef>
              <a:buFontTx/>
              <a:buNone/>
            </a:pPr>
            <a:r>
              <a:rPr lang="en-US" altLang="en-US" sz="2000"/>
              <a:t>1-mode data represents edges based on </a:t>
            </a:r>
            <a:r>
              <a:rPr lang="en-US" altLang="en-US" sz="2000" i="1"/>
              <a:t>direct </a:t>
            </a:r>
            <a:r>
              <a:rPr lang="en-US" altLang="en-US" sz="2000"/>
              <a:t>contact between actors in the network. All the nodes are of the same type (people, organization, ideas, etc).  Examples:Communication, friendship, giving orders, sending email.</a:t>
            </a:r>
          </a:p>
          <a:p>
            <a:pPr lvl="1" eaLnBrk="1" hangingPunct="1">
              <a:spcBef>
                <a:spcPct val="0"/>
              </a:spcBef>
              <a:buFontTx/>
              <a:buNone/>
            </a:pPr>
            <a:endParaRPr lang="en-US" altLang="en-US" sz="2000"/>
          </a:p>
          <a:p>
            <a:pPr eaLnBrk="1" hangingPunct="1">
              <a:spcBef>
                <a:spcPct val="0"/>
              </a:spcBef>
              <a:buFontTx/>
              <a:buNone/>
            </a:pPr>
            <a:endParaRPr lang="en-US" altLang="en-US" sz="2000"/>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l="1413" t="6718" r="2159" b="7104"/>
          <a:stretch>
            <a:fillRect/>
          </a:stretch>
        </p:blipFill>
        <p:spPr bwMode="auto">
          <a:xfrm>
            <a:off x="3128963" y="2959100"/>
            <a:ext cx="537527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3" name="Rectangle 1"/>
          <p:cNvSpPr>
            <a:spLocks noChangeArrowheads="1"/>
          </p:cNvSpPr>
          <p:nvPr/>
        </p:nvSpPr>
        <p:spPr bwMode="auto">
          <a:xfrm>
            <a:off x="550863" y="3013075"/>
            <a:ext cx="2478087"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Times New Roman" panose="02020603050405020304" pitchFamily="18" charset="0"/>
              </a:defRPr>
            </a:lvl1pPr>
            <a:lvl2pPr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eaLnBrk="1" hangingPunct="1">
              <a:spcBef>
                <a:spcPct val="0"/>
              </a:spcBef>
              <a:buFontTx/>
              <a:buNone/>
            </a:pPr>
            <a:r>
              <a:rPr lang="en-US" altLang="en-US" sz="2000"/>
              <a:t>This is commonly what people think about when thinking about networks: nodes having direct relations with each other.  </a:t>
            </a:r>
          </a:p>
        </p:txBody>
      </p:sp>
    </p:spTree>
    <p:extLst>
      <p:ext uri="{BB962C8B-B14F-4D97-AF65-F5344CB8AC3E}">
        <p14:creationId xmlns:p14="http://schemas.microsoft.com/office/powerpoint/2010/main" val="6555828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3"/>
          <p:cNvSpPr txBox="1">
            <a:spLocks noChangeArrowheads="1"/>
          </p:cNvSpPr>
          <p:nvPr/>
        </p:nvSpPr>
        <p:spPr bwMode="auto">
          <a:xfrm>
            <a:off x="317500"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
        <p:nvSpPr>
          <p:cNvPr id="38915" name="Text Box 5"/>
          <p:cNvSpPr txBox="1">
            <a:spLocks noChangeArrowheads="1"/>
          </p:cNvSpPr>
          <p:nvPr/>
        </p:nvSpPr>
        <p:spPr bwMode="auto">
          <a:xfrm>
            <a:off x="1050925" y="755650"/>
            <a:ext cx="6827838"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 are substantively divided by the number of </a:t>
            </a:r>
            <a:r>
              <a:rPr lang="en-US" altLang="en-US" sz="2000" i="1"/>
              <a:t>modes </a:t>
            </a:r>
            <a:r>
              <a:rPr lang="en-US" altLang="en-US" sz="2000"/>
              <a:t>in the data.</a:t>
            </a:r>
          </a:p>
          <a:p>
            <a:pPr eaLnBrk="1" hangingPunct="1">
              <a:spcBef>
                <a:spcPct val="0"/>
              </a:spcBef>
              <a:buFontTx/>
              <a:buNone/>
            </a:pPr>
            <a:r>
              <a:rPr lang="en-US" altLang="en-US" sz="2000"/>
              <a:t>	</a:t>
            </a:r>
          </a:p>
          <a:p>
            <a:pPr eaLnBrk="1" hangingPunct="1">
              <a:spcBef>
                <a:spcPct val="0"/>
              </a:spcBef>
              <a:buFontTx/>
              <a:buNone/>
            </a:pPr>
            <a:r>
              <a:rPr lang="en-US" altLang="en-US" sz="2000"/>
              <a:t>2-mode data represents nodes from two separate classes, where all ties are across classes.  Examples:</a:t>
            </a:r>
          </a:p>
          <a:p>
            <a:pPr eaLnBrk="1" hangingPunct="1">
              <a:spcBef>
                <a:spcPct val="0"/>
              </a:spcBef>
              <a:buFontTx/>
              <a:buNone/>
            </a:pPr>
            <a:r>
              <a:rPr lang="en-US" altLang="en-US" sz="2000"/>
              <a:t>	</a:t>
            </a:r>
            <a:r>
              <a:rPr lang="en-US" altLang="en-US" sz="2000" i="1"/>
              <a:t>People </a:t>
            </a:r>
            <a:r>
              <a:rPr lang="en-US" altLang="en-US" sz="2000"/>
              <a:t>as members of </a:t>
            </a:r>
            <a:r>
              <a:rPr lang="en-US" altLang="en-US" sz="2000" i="1"/>
              <a:t>groups</a:t>
            </a:r>
          </a:p>
          <a:p>
            <a:pPr eaLnBrk="1" hangingPunct="1">
              <a:spcBef>
                <a:spcPct val="0"/>
              </a:spcBef>
              <a:buFontTx/>
              <a:buNone/>
            </a:pPr>
            <a:r>
              <a:rPr lang="en-US" altLang="en-US" sz="2000" i="1"/>
              <a:t>	People </a:t>
            </a:r>
            <a:r>
              <a:rPr lang="en-US" altLang="en-US" sz="2000"/>
              <a:t>as authors on </a:t>
            </a:r>
            <a:r>
              <a:rPr lang="en-US" altLang="en-US" sz="2000" i="1"/>
              <a:t>papers</a:t>
            </a:r>
          </a:p>
          <a:p>
            <a:pPr eaLnBrk="1" hangingPunct="1">
              <a:spcBef>
                <a:spcPct val="0"/>
              </a:spcBef>
              <a:buFontTx/>
              <a:buNone/>
            </a:pPr>
            <a:r>
              <a:rPr lang="en-US" altLang="en-US" sz="2000" i="1"/>
              <a:t>	Words </a:t>
            </a:r>
            <a:r>
              <a:rPr lang="en-US" altLang="en-US" sz="2000"/>
              <a:t>used often by </a:t>
            </a:r>
            <a:r>
              <a:rPr lang="en-US" altLang="en-US" sz="2000" i="1"/>
              <a:t>people</a:t>
            </a:r>
          </a:p>
          <a:p>
            <a:pPr eaLnBrk="1" hangingPunct="1">
              <a:spcBef>
                <a:spcPct val="0"/>
              </a:spcBef>
              <a:buFontTx/>
              <a:buNone/>
            </a:pPr>
            <a:r>
              <a:rPr lang="en-US" altLang="en-US" sz="2000" i="1"/>
              <a:t>	Events </a:t>
            </a:r>
            <a:r>
              <a:rPr lang="en-US" altLang="en-US" sz="2000"/>
              <a:t>in the life history of </a:t>
            </a:r>
            <a:r>
              <a:rPr lang="en-US" altLang="en-US" sz="2000" i="1"/>
              <a:t>people</a:t>
            </a:r>
          </a:p>
          <a:p>
            <a:pPr eaLnBrk="1" hangingPunct="1">
              <a:spcBef>
                <a:spcPct val="0"/>
              </a:spcBef>
              <a:buFontTx/>
              <a:buNone/>
            </a:pPr>
            <a:endParaRPr lang="en-US" altLang="en-US" sz="2000" i="1"/>
          </a:p>
          <a:p>
            <a:pPr eaLnBrk="1" hangingPunct="1">
              <a:spcBef>
                <a:spcPct val="0"/>
              </a:spcBef>
              <a:buFontTx/>
              <a:buNone/>
            </a:pPr>
            <a:r>
              <a:rPr lang="en-US" altLang="en-US" sz="2000"/>
              <a:t>The two modes of the data represent a duality: you can project the data as people connected to people through joint membership in a group, or groups to each other through common membership</a:t>
            </a:r>
          </a:p>
          <a:p>
            <a:pPr eaLnBrk="1" hangingPunct="1">
              <a:spcBef>
                <a:spcPct val="0"/>
              </a:spcBef>
              <a:buFontTx/>
              <a:buNone/>
            </a:pPr>
            <a:endParaRPr lang="en-US" altLang="en-US" sz="2000"/>
          </a:p>
          <a:p>
            <a:pPr eaLnBrk="1" hangingPunct="1">
              <a:spcBef>
                <a:spcPct val="0"/>
              </a:spcBef>
              <a:buFontTx/>
              <a:buNone/>
            </a:pPr>
            <a:endParaRPr lang="en-US" altLang="en-US" sz="2000"/>
          </a:p>
          <a:p>
            <a:pPr eaLnBrk="1" hangingPunct="1">
              <a:spcBef>
                <a:spcPct val="0"/>
              </a:spcBef>
              <a:buFontTx/>
              <a:buNone/>
            </a:pPr>
            <a:r>
              <a:rPr lang="en-US" altLang="en-US" sz="2000" i="1"/>
              <a:t>There may be multiple relations of multiple types connecting your nodes.</a:t>
            </a:r>
          </a:p>
        </p:txBody>
      </p:sp>
    </p:spTree>
    <p:extLst>
      <p:ext uri="{BB962C8B-B14F-4D97-AF65-F5344CB8AC3E}">
        <p14:creationId xmlns:p14="http://schemas.microsoft.com/office/powerpoint/2010/main" val="10088532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911225" y="1066800"/>
            <a:ext cx="71199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Bipartite networks imply a constraint on the mixing, such that ties only cross classes.</a:t>
            </a:r>
          </a:p>
          <a:p>
            <a:pPr>
              <a:spcBef>
                <a:spcPct val="0"/>
              </a:spcBef>
              <a:buFontTx/>
              <a:buNone/>
            </a:pPr>
            <a:r>
              <a:rPr lang="en-US" altLang="en-US" sz="1600"/>
              <a:t>Here we see a tie connecting each woman with the party she attended (Davis data)</a:t>
            </a:r>
          </a:p>
        </p:txBody>
      </p:sp>
      <p:pic>
        <p:nvPicPr>
          <p:cNvPr id="39939" name="Picture 5"/>
          <p:cNvPicPr>
            <a:picLocks noChangeAspect="1" noChangeArrowheads="1"/>
          </p:cNvPicPr>
          <p:nvPr/>
        </p:nvPicPr>
        <p:blipFill>
          <a:blip r:embed="rId2">
            <a:extLst>
              <a:ext uri="{28A0092B-C50C-407E-A947-70E740481C1C}">
                <a14:useLocalDpi xmlns:a14="http://schemas.microsoft.com/office/drawing/2010/main" val="0"/>
              </a:ext>
            </a:extLst>
          </a:blip>
          <a:srcRect l="2490" t="11440" r="11424" b="2499"/>
          <a:stretch>
            <a:fillRect/>
          </a:stretch>
        </p:blipFill>
        <p:spPr bwMode="auto">
          <a:xfrm>
            <a:off x="1512888" y="1984375"/>
            <a:ext cx="5686425"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0" name="Text Box 6"/>
          <p:cNvSpPr txBox="1">
            <a:spLocks noChangeArrowheads="1"/>
          </p:cNvSpPr>
          <p:nvPr/>
        </p:nvSpPr>
        <p:spPr bwMode="auto">
          <a:xfrm>
            <a:off x="317500" y="290513"/>
            <a:ext cx="25939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a:p>
            <a:pPr eaLnBrk="1" hangingPunct="1">
              <a:spcBef>
                <a:spcPct val="0"/>
              </a:spcBef>
              <a:buFontTx/>
              <a:buNone/>
            </a:pPr>
            <a:r>
              <a:rPr lang="en-US" altLang="en-US" sz="1600"/>
              <a:t>Basic Data Elements:  Modes</a:t>
            </a:r>
          </a:p>
        </p:txBody>
      </p:sp>
    </p:spTree>
    <p:extLst>
      <p:ext uri="{BB962C8B-B14F-4D97-AF65-F5344CB8AC3E}">
        <p14:creationId xmlns:p14="http://schemas.microsoft.com/office/powerpoint/2010/main" val="157699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aker1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 y="1181100"/>
            <a:ext cx="46609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sohcna"/>
          <p:cNvPicPr>
            <a:picLocks noChangeAspect="1" noChangeArrowheads="1"/>
          </p:cNvPicPr>
          <p:nvPr/>
        </p:nvPicPr>
        <p:blipFill>
          <a:blip r:embed="rId3">
            <a:extLst>
              <a:ext uri="{28A0092B-C50C-407E-A947-70E740481C1C}">
                <a14:useLocalDpi xmlns:a14="http://schemas.microsoft.com/office/drawing/2010/main" val="0"/>
              </a:ext>
            </a:extLst>
          </a:blip>
          <a:srcRect l="24281" t="24286" r="24425" b="13429"/>
          <a:stretch>
            <a:fillRect/>
          </a:stretch>
        </p:blipFill>
        <p:spPr bwMode="auto">
          <a:xfrm>
            <a:off x="4291013" y="3708400"/>
            <a:ext cx="4560887"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descr="sch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63" y="3762375"/>
            <a:ext cx="3622675"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emhsan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6850" y="1211263"/>
            <a:ext cx="28321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6"/>
          <p:cNvSpPr txBox="1">
            <a:spLocks noChangeArrowheads="1"/>
          </p:cNvSpPr>
          <p:nvPr/>
        </p:nvSpPr>
        <p:spPr bwMode="auto">
          <a:xfrm>
            <a:off x="2514600" y="609600"/>
            <a:ext cx="3427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High Schools as Networks</a:t>
            </a:r>
          </a:p>
        </p:txBody>
      </p:sp>
      <p:sp>
        <p:nvSpPr>
          <p:cNvPr id="9223" name="Text Box 3"/>
          <p:cNvSpPr txBox="1">
            <a:spLocks noChangeArrowheads="1"/>
          </p:cNvSpPr>
          <p:nvPr/>
        </p:nvSpPr>
        <p:spPr bwMode="auto">
          <a:xfrm>
            <a:off x="152400" y="152400"/>
            <a:ext cx="312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Introduction</a:t>
            </a:r>
          </a:p>
        </p:txBody>
      </p:sp>
    </p:spTree>
    <p:extLst>
      <p:ext uri="{BB962C8B-B14F-4D97-AF65-F5344CB8AC3E}">
        <p14:creationId xmlns:p14="http://schemas.microsoft.com/office/powerpoint/2010/main" val="831751827"/>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p:cNvPicPr>
            <a:picLocks noChangeAspect="1" noChangeArrowheads="1"/>
          </p:cNvPicPr>
          <p:nvPr/>
        </p:nvPicPr>
        <p:blipFill>
          <a:blip r:embed="rId2">
            <a:extLst>
              <a:ext uri="{28A0092B-C50C-407E-A947-70E740481C1C}">
                <a14:useLocalDpi xmlns:a14="http://schemas.microsoft.com/office/drawing/2010/main" val="0"/>
              </a:ext>
            </a:extLst>
          </a:blip>
          <a:srcRect l="732" t="10265" r="1729" b="1591"/>
          <a:stretch>
            <a:fillRect/>
          </a:stretch>
        </p:blipFill>
        <p:spPr bwMode="auto">
          <a:xfrm>
            <a:off x="1420813" y="1865313"/>
            <a:ext cx="61468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3" name="Text Box 6"/>
          <p:cNvSpPr txBox="1">
            <a:spLocks noChangeArrowheads="1"/>
          </p:cNvSpPr>
          <p:nvPr/>
        </p:nvSpPr>
        <p:spPr bwMode="auto">
          <a:xfrm>
            <a:off x="317500" y="290513"/>
            <a:ext cx="25939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a:p>
            <a:pPr eaLnBrk="1" hangingPunct="1">
              <a:spcBef>
                <a:spcPct val="0"/>
              </a:spcBef>
              <a:buFontTx/>
              <a:buNone/>
            </a:pPr>
            <a:r>
              <a:rPr lang="en-US" altLang="en-US" sz="1600"/>
              <a:t>Basic Data Elements:  Modes</a:t>
            </a:r>
          </a:p>
        </p:txBody>
      </p:sp>
      <p:sp>
        <p:nvSpPr>
          <p:cNvPr id="40964" name="Text Box 7"/>
          <p:cNvSpPr txBox="1">
            <a:spLocks noChangeArrowheads="1"/>
          </p:cNvSpPr>
          <p:nvPr/>
        </p:nvSpPr>
        <p:spPr bwMode="auto">
          <a:xfrm>
            <a:off x="911225" y="1066800"/>
            <a:ext cx="71199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Bipartite networks imply a constraint on the mixing, such that ties only cross classes.</a:t>
            </a:r>
          </a:p>
          <a:p>
            <a:pPr>
              <a:spcBef>
                <a:spcPct val="0"/>
              </a:spcBef>
              <a:buFontTx/>
              <a:buNone/>
            </a:pPr>
            <a:r>
              <a:rPr lang="en-US" altLang="en-US" sz="1600"/>
              <a:t>Here we see a tie connecting each woman with the party she attended (Davis data)</a:t>
            </a:r>
          </a:p>
        </p:txBody>
      </p:sp>
    </p:spTree>
    <p:extLst>
      <p:ext uri="{BB962C8B-B14F-4D97-AF65-F5344CB8AC3E}">
        <p14:creationId xmlns:p14="http://schemas.microsoft.com/office/powerpoint/2010/main" val="37146675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p:cNvSpPr txBox="1">
            <a:spLocks noChangeArrowheads="1"/>
          </p:cNvSpPr>
          <p:nvPr/>
        </p:nvSpPr>
        <p:spPr bwMode="auto">
          <a:xfrm>
            <a:off x="1208088" y="1181100"/>
            <a:ext cx="69865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By </a:t>
            </a:r>
            <a:r>
              <a:rPr lang="en-US" altLang="en-US" sz="1600" i="1"/>
              <a:t>projecting</a:t>
            </a:r>
            <a:r>
              <a:rPr lang="en-US" altLang="en-US" sz="1600"/>
              <a:t> the data, one can look at the shared between people or the common memberships in groups: this is the person-to-person projection of the 2-mode data.</a:t>
            </a:r>
          </a:p>
        </p:txBody>
      </p:sp>
      <p:pic>
        <p:nvPicPr>
          <p:cNvPr id="41987" name="Picture 5"/>
          <p:cNvPicPr>
            <a:picLocks noChangeAspect="1" noChangeArrowheads="1"/>
          </p:cNvPicPr>
          <p:nvPr/>
        </p:nvPicPr>
        <p:blipFill>
          <a:blip r:embed="rId2">
            <a:extLst>
              <a:ext uri="{28A0092B-C50C-407E-A947-70E740481C1C}">
                <a14:useLocalDpi xmlns:a14="http://schemas.microsoft.com/office/drawing/2010/main" val="0"/>
              </a:ext>
            </a:extLst>
          </a:blip>
          <a:srcRect l="9134" t="11519" r="1242" b="6975"/>
          <a:stretch>
            <a:fillRect/>
          </a:stretch>
        </p:blipFill>
        <p:spPr bwMode="auto">
          <a:xfrm>
            <a:off x="1030288" y="1979613"/>
            <a:ext cx="6934200"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8" name="Text Box 6"/>
          <p:cNvSpPr txBox="1">
            <a:spLocks noChangeArrowheads="1"/>
          </p:cNvSpPr>
          <p:nvPr/>
        </p:nvSpPr>
        <p:spPr bwMode="auto">
          <a:xfrm>
            <a:off x="317500" y="290513"/>
            <a:ext cx="25939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a:p>
            <a:pPr eaLnBrk="1" hangingPunct="1">
              <a:spcBef>
                <a:spcPct val="0"/>
              </a:spcBef>
              <a:buFontTx/>
              <a:buNone/>
            </a:pPr>
            <a:r>
              <a:rPr lang="en-US" altLang="en-US" sz="1600"/>
              <a:t>Basic Data Elements:  Modes</a:t>
            </a:r>
          </a:p>
        </p:txBody>
      </p:sp>
    </p:spTree>
    <p:extLst>
      <p:ext uri="{BB962C8B-B14F-4D97-AF65-F5344CB8AC3E}">
        <p14:creationId xmlns:p14="http://schemas.microsoft.com/office/powerpoint/2010/main" val="299987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l="4634" t="12932" r="3325" b="4875"/>
          <a:stretch>
            <a:fillRect/>
          </a:stretch>
        </p:blipFill>
        <p:spPr bwMode="auto">
          <a:xfrm>
            <a:off x="1820863" y="2443163"/>
            <a:ext cx="5581650" cy="385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Text Box 3"/>
          <p:cNvSpPr txBox="1">
            <a:spLocks noChangeArrowheads="1"/>
          </p:cNvSpPr>
          <p:nvPr/>
        </p:nvSpPr>
        <p:spPr bwMode="auto">
          <a:xfrm>
            <a:off x="317500" y="290513"/>
            <a:ext cx="25939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a:p>
            <a:pPr eaLnBrk="1" hangingPunct="1">
              <a:spcBef>
                <a:spcPct val="0"/>
              </a:spcBef>
              <a:buFontTx/>
              <a:buNone/>
            </a:pPr>
            <a:r>
              <a:rPr lang="en-US" altLang="en-US" sz="1600"/>
              <a:t>Basic Data Elements:  Modes</a:t>
            </a:r>
          </a:p>
        </p:txBody>
      </p:sp>
      <p:sp>
        <p:nvSpPr>
          <p:cNvPr id="43012" name="Text Box 4"/>
          <p:cNvSpPr txBox="1">
            <a:spLocks noChangeArrowheads="1"/>
          </p:cNvSpPr>
          <p:nvPr/>
        </p:nvSpPr>
        <p:spPr bwMode="auto">
          <a:xfrm>
            <a:off x="1208088" y="1181100"/>
            <a:ext cx="69865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By </a:t>
            </a:r>
            <a:r>
              <a:rPr lang="en-US" altLang="en-US" sz="1600" i="1"/>
              <a:t>projecting</a:t>
            </a:r>
            <a:r>
              <a:rPr lang="en-US" altLang="en-US" sz="1600"/>
              <a:t> the data, one can look at the shared between people or the common memberships in groups: this is the group-to-group projection of the 2-mode data.</a:t>
            </a:r>
          </a:p>
        </p:txBody>
      </p:sp>
    </p:spTree>
    <p:extLst>
      <p:ext uri="{BB962C8B-B14F-4D97-AF65-F5344CB8AC3E}">
        <p14:creationId xmlns:p14="http://schemas.microsoft.com/office/powerpoint/2010/main" val="30528197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jwmdata\DukeGradComm\comm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68288"/>
            <a:ext cx="6616700" cy="62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3"/>
          <p:cNvSpPr txBox="1">
            <a:spLocks noChangeArrowheads="1"/>
          </p:cNvSpPr>
          <p:nvPr/>
        </p:nvSpPr>
        <p:spPr bwMode="auto">
          <a:xfrm>
            <a:off x="0" y="168275"/>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
        <p:nvSpPr>
          <p:cNvPr id="45060" name="TextBox 1"/>
          <p:cNvSpPr txBox="1">
            <a:spLocks noChangeArrowheads="1"/>
          </p:cNvSpPr>
          <p:nvPr/>
        </p:nvSpPr>
        <p:spPr bwMode="auto">
          <a:xfrm>
            <a:off x="65088" y="531813"/>
            <a:ext cx="1951037"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t>Example of a 2-mode network: faculty supervising students</a:t>
            </a:r>
          </a:p>
          <a:p>
            <a:pPr eaLnBrk="1" hangingPunct="1">
              <a:spcBef>
                <a:spcPct val="0"/>
              </a:spcBef>
              <a:buFontTx/>
              <a:buNone/>
            </a:pPr>
            <a:endParaRPr lang="en-US" altLang="en-US" sz="1600"/>
          </a:p>
          <a:p>
            <a:pPr eaLnBrk="1" hangingPunct="1">
              <a:spcBef>
                <a:spcPct val="0"/>
              </a:spcBef>
              <a:buFontTx/>
              <a:buNone/>
            </a:pPr>
            <a:r>
              <a:rPr lang="en-US" altLang="en-US" sz="1600"/>
              <a:t>- Any list of what people do – meetings, clubs, activities, co-authorship, – that they do with others forms network data.</a:t>
            </a:r>
          </a:p>
        </p:txBody>
      </p:sp>
      <p:grpSp>
        <p:nvGrpSpPr>
          <p:cNvPr id="8" name="Group 7"/>
          <p:cNvGrpSpPr>
            <a:grpSpLocks/>
          </p:cNvGrpSpPr>
          <p:nvPr/>
        </p:nvGrpSpPr>
        <p:grpSpPr bwMode="auto">
          <a:xfrm>
            <a:off x="4694238" y="3205163"/>
            <a:ext cx="749300" cy="400050"/>
            <a:chOff x="4693919" y="3204754"/>
            <a:chExt cx="748938" cy="400595"/>
          </a:xfrm>
        </p:grpSpPr>
        <p:sp>
          <p:nvSpPr>
            <p:cNvPr id="45062" name="TextBox 2"/>
            <p:cNvSpPr txBox="1">
              <a:spLocks noChangeArrowheads="1"/>
            </p:cNvSpPr>
            <p:nvPr/>
          </p:nvSpPr>
          <p:spPr bwMode="auto">
            <a:xfrm>
              <a:off x="4693919" y="3204754"/>
              <a:ext cx="704039" cy="307777"/>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Moody</a:t>
              </a:r>
            </a:p>
          </p:txBody>
        </p:sp>
        <p:cxnSp>
          <p:nvCxnSpPr>
            <p:cNvPr id="5" name="Straight Arrow Connector 4"/>
            <p:cNvCxnSpPr/>
            <p:nvPr/>
          </p:nvCxnSpPr>
          <p:spPr>
            <a:xfrm>
              <a:off x="5155658" y="3430486"/>
              <a:ext cx="287199" cy="1748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751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157913"/>
            <a:ext cx="8691563" cy="700087"/>
          </a:xfrm>
          <a:prstGeom prst="rect">
            <a:avLst/>
          </a:prstGeom>
          <a:noFill/>
        </p:spPr>
        <p:txBody>
          <a:bodyPr>
            <a:spAutoFit/>
          </a:bodyPr>
          <a:lstStyle/>
          <a:p>
            <a:pPr>
              <a:defRPr/>
            </a:pPr>
            <a:r>
              <a:rPr lang="en-US" sz="1050" b="1" dirty="0"/>
              <a:t>The Movement of </a:t>
            </a:r>
            <a:r>
              <a:rPr lang="en-US" sz="1050" b="1" dirty="0" err="1"/>
              <a:t>Carbapenem</a:t>
            </a:r>
            <a:r>
              <a:rPr lang="en-US" sz="1050" b="1" dirty="0"/>
              <a:t>-Resistant </a:t>
            </a:r>
            <a:r>
              <a:rPr lang="en-US" sz="1050" b="1" i="1" dirty="0" err="1"/>
              <a:t>Klebsiella</a:t>
            </a:r>
            <a:r>
              <a:rPr lang="en-US" sz="1050" b="1" i="1" dirty="0"/>
              <a:t> </a:t>
            </a:r>
            <a:r>
              <a:rPr lang="en-US" sz="1050" b="1" i="1" dirty="0" err="1"/>
              <a:t>pneumoniae</a:t>
            </a:r>
            <a:r>
              <a:rPr lang="en-US" sz="1050" b="1" dirty="0"/>
              <a:t> among Healthcare Facilities:  A Network Analysis</a:t>
            </a:r>
          </a:p>
          <a:p>
            <a:pPr>
              <a:defRPr/>
            </a:pPr>
            <a:r>
              <a:rPr lang="en-US" sz="900" dirty="0"/>
              <a:t>D van </a:t>
            </a:r>
            <a:r>
              <a:rPr lang="en-US" sz="900" dirty="0" err="1"/>
              <a:t>Duin</a:t>
            </a:r>
            <a:r>
              <a:rPr lang="en-US" sz="900" b="1" dirty="0"/>
              <a:t>, </a:t>
            </a:r>
            <a:r>
              <a:rPr lang="en-US" sz="900" dirty="0"/>
              <a:t>F Perez, E </a:t>
            </a:r>
            <a:r>
              <a:rPr lang="en-US" sz="900" dirty="0" err="1"/>
              <a:t>Cober</a:t>
            </a:r>
            <a:r>
              <a:rPr lang="en-US" sz="900" dirty="0"/>
              <a:t>, SS Richter, RC </a:t>
            </a:r>
            <a:r>
              <a:rPr lang="en-US" sz="900" dirty="0" err="1"/>
              <a:t>Kalayjian</a:t>
            </a:r>
            <a:r>
              <a:rPr lang="en-US" sz="900" dirty="0"/>
              <a:t>, RA </a:t>
            </a:r>
            <a:r>
              <a:rPr lang="en-US" sz="900" dirty="0" err="1"/>
              <a:t>Salata</a:t>
            </a:r>
            <a:r>
              <a:rPr lang="en-US" sz="900" dirty="0"/>
              <a:t>, N </a:t>
            </a:r>
            <a:r>
              <a:rPr lang="en-US" sz="900" dirty="0" err="1"/>
              <a:t>Scalera</a:t>
            </a:r>
            <a:r>
              <a:rPr lang="en-US" sz="900" dirty="0"/>
              <a:t>, R Watkins, Y </a:t>
            </a:r>
            <a:r>
              <a:rPr lang="en-US" sz="900" dirty="0" err="1"/>
              <a:t>Doi</a:t>
            </a:r>
            <a:r>
              <a:rPr lang="en-US" sz="900" dirty="0"/>
              <a:t>, S Evans, VG Fowler Jr, KS Kaye, SD </a:t>
            </a:r>
            <a:r>
              <a:rPr lang="en-US" sz="900" dirty="0" err="1"/>
              <a:t>Rudin</a:t>
            </a:r>
            <a:r>
              <a:rPr lang="en-US" sz="900" dirty="0"/>
              <a:t>, KM </a:t>
            </a:r>
            <a:r>
              <a:rPr lang="en-US" sz="900" dirty="0" err="1"/>
              <a:t>Hujer</a:t>
            </a:r>
            <a:r>
              <a:rPr lang="en-US" sz="900" dirty="0"/>
              <a:t>, AM </a:t>
            </a:r>
            <a:r>
              <a:rPr lang="en-US" sz="900" dirty="0" err="1"/>
              <a:t>Hujer</a:t>
            </a:r>
            <a:r>
              <a:rPr lang="en-US" sz="900" dirty="0"/>
              <a:t>, </a:t>
            </a:r>
          </a:p>
          <a:p>
            <a:pPr>
              <a:defRPr/>
            </a:pPr>
            <a:r>
              <a:rPr lang="en-US" sz="900" dirty="0"/>
              <a:t>RA </a:t>
            </a:r>
            <a:r>
              <a:rPr lang="en-US" sz="900" dirty="0" err="1"/>
              <a:t>Bonomo</a:t>
            </a:r>
            <a:r>
              <a:rPr lang="en-US" sz="900" dirty="0"/>
              <a:t>, and J Moody for the Antibacterial Resistance Leadership Group</a:t>
            </a:r>
            <a:endParaRPr lang="en-US" sz="1050" dirty="0"/>
          </a:p>
          <a:p>
            <a:pPr>
              <a:defRPr/>
            </a:pPr>
            <a:endParaRPr lang="en-US" sz="1050" dirty="0"/>
          </a:p>
        </p:txBody>
      </p:sp>
      <p:pic>
        <p:nvPicPr>
          <p:cNvPr id="460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274763"/>
            <a:ext cx="3970338" cy="451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938" y="1277938"/>
            <a:ext cx="1438275"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238" y="5172075"/>
            <a:ext cx="649287"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75150" y="1284288"/>
            <a:ext cx="4124325" cy="448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8888" y="5249863"/>
            <a:ext cx="887412"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 Box 3"/>
          <p:cNvSpPr txBox="1">
            <a:spLocks noChangeArrowheads="1"/>
          </p:cNvSpPr>
          <p:nvPr/>
        </p:nvSpPr>
        <p:spPr bwMode="auto">
          <a:xfrm>
            <a:off x="0" y="168275"/>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
        <p:nvSpPr>
          <p:cNvPr id="46089" name="TextBox 1"/>
          <p:cNvSpPr txBox="1">
            <a:spLocks noChangeArrowheads="1"/>
          </p:cNvSpPr>
          <p:nvPr/>
        </p:nvSpPr>
        <p:spPr bwMode="auto">
          <a:xfrm>
            <a:off x="65088" y="531813"/>
            <a:ext cx="52339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t>Example of a 2-mode network: Patients &amp; Care Settings</a:t>
            </a:r>
          </a:p>
        </p:txBody>
      </p:sp>
    </p:spTree>
    <p:extLst>
      <p:ext uri="{BB962C8B-B14F-4D97-AF65-F5344CB8AC3E}">
        <p14:creationId xmlns:p14="http://schemas.microsoft.com/office/powerpoint/2010/main" val="40510300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3">
            <a:extLst>
              <a:ext uri="{28A0092B-C50C-407E-A947-70E740481C1C}">
                <a14:useLocalDpi xmlns:a14="http://schemas.microsoft.com/office/drawing/2010/main" val="0"/>
              </a:ext>
            </a:extLst>
          </a:blip>
          <a:srcRect t="38737"/>
          <a:stretch>
            <a:fillRect/>
          </a:stretch>
        </p:blipFill>
        <p:spPr bwMode="auto">
          <a:xfrm>
            <a:off x="157163" y="1131888"/>
            <a:ext cx="3751262" cy="439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550" y="1130300"/>
            <a:ext cx="4827588" cy="393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TextBox 1"/>
          <p:cNvSpPr txBox="1">
            <a:spLocks noChangeArrowheads="1"/>
          </p:cNvSpPr>
          <p:nvPr/>
        </p:nvSpPr>
        <p:spPr bwMode="auto">
          <a:xfrm>
            <a:off x="0" y="6427788"/>
            <a:ext cx="85740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100"/>
              <a:t>Casalino, Lawrence P., Michael F. Pesko, Andrew M. Ryan, David J. Nyweide, Theodore J. Iwashyna, Xuming Sun, Jayme Mendelsohn and James Moody.  “Physician Networks and Ambulatory Care Admissions”  </a:t>
            </a:r>
            <a:r>
              <a:rPr lang="en-US" altLang="en-US" sz="1100" i="1"/>
              <a:t>Medical Care</a:t>
            </a:r>
            <a:r>
              <a:rPr lang="en-US" altLang="en-US" sz="1100"/>
              <a:t> 53:534-41</a:t>
            </a:r>
          </a:p>
        </p:txBody>
      </p:sp>
      <p:sp>
        <p:nvSpPr>
          <p:cNvPr id="47109" name="Text Box 3"/>
          <p:cNvSpPr txBox="1">
            <a:spLocks noChangeArrowheads="1"/>
          </p:cNvSpPr>
          <p:nvPr/>
        </p:nvSpPr>
        <p:spPr bwMode="auto">
          <a:xfrm>
            <a:off x="0" y="168275"/>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
        <p:nvSpPr>
          <p:cNvPr id="47110" name="TextBox 1"/>
          <p:cNvSpPr txBox="1">
            <a:spLocks noChangeArrowheads="1"/>
          </p:cNvSpPr>
          <p:nvPr/>
        </p:nvSpPr>
        <p:spPr bwMode="auto">
          <a:xfrm>
            <a:off x="65088" y="531813"/>
            <a:ext cx="52339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t>Example of a 2-mode network: Patients &amp; Care Settings</a:t>
            </a:r>
          </a:p>
        </p:txBody>
      </p:sp>
    </p:spTree>
    <p:extLst>
      <p:ext uri="{BB962C8B-B14F-4D97-AF65-F5344CB8AC3E}">
        <p14:creationId xmlns:p14="http://schemas.microsoft.com/office/powerpoint/2010/main" val="31621172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559050" y="933450"/>
            <a:ext cx="38242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a:t>From pictures to matrices</a:t>
            </a:r>
          </a:p>
        </p:txBody>
      </p:sp>
      <p:grpSp>
        <p:nvGrpSpPr>
          <p:cNvPr id="48131" name="Group 3"/>
          <p:cNvGrpSpPr>
            <a:grpSpLocks/>
          </p:cNvGrpSpPr>
          <p:nvPr/>
        </p:nvGrpSpPr>
        <p:grpSpPr bwMode="auto">
          <a:xfrm>
            <a:off x="4949825" y="1527175"/>
            <a:ext cx="3721100" cy="863600"/>
            <a:chOff x="272" y="2380"/>
            <a:chExt cx="2528" cy="544"/>
          </a:xfrm>
        </p:grpSpPr>
        <p:sp>
          <p:nvSpPr>
            <p:cNvPr id="48170" name="Freeform 4"/>
            <p:cNvSpPr>
              <a:spLocks/>
            </p:cNvSpPr>
            <p:nvPr/>
          </p:nvSpPr>
          <p:spPr bwMode="auto">
            <a:xfrm>
              <a:off x="368" y="2464"/>
              <a:ext cx="2344" cy="400"/>
            </a:xfrm>
            <a:custGeom>
              <a:avLst/>
              <a:gdLst>
                <a:gd name="T0" fmla="*/ 0 w 2344"/>
                <a:gd name="T1" fmla="*/ 384 h 400"/>
                <a:gd name="T2" fmla="*/ 608 w 2344"/>
                <a:gd name="T3" fmla="*/ 0 h 400"/>
                <a:gd name="T4" fmla="*/ 1048 w 2344"/>
                <a:gd name="T5" fmla="*/ 392 h 400"/>
                <a:gd name="T6" fmla="*/ 1760 w 2344"/>
                <a:gd name="T7" fmla="*/ 0 h 400"/>
                <a:gd name="T8" fmla="*/ 2344 w 2344"/>
                <a:gd name="T9" fmla="*/ 392 h 400"/>
                <a:gd name="T10" fmla="*/ 1064 w 2344"/>
                <a:gd name="T11" fmla="*/ 400 h 4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44" h="400">
                  <a:moveTo>
                    <a:pt x="0" y="384"/>
                  </a:moveTo>
                  <a:lnTo>
                    <a:pt x="608" y="0"/>
                  </a:lnTo>
                  <a:lnTo>
                    <a:pt x="1048" y="392"/>
                  </a:lnTo>
                  <a:lnTo>
                    <a:pt x="1760" y="0"/>
                  </a:lnTo>
                  <a:lnTo>
                    <a:pt x="2344" y="392"/>
                  </a:lnTo>
                  <a:lnTo>
                    <a:pt x="1064" y="40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71" name="Oval 5"/>
            <p:cNvSpPr>
              <a:spLocks noChangeArrowheads="1"/>
            </p:cNvSpPr>
            <p:nvPr/>
          </p:nvSpPr>
          <p:spPr bwMode="auto">
            <a:xfrm>
              <a:off x="272"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a</a:t>
              </a:r>
            </a:p>
          </p:txBody>
        </p:sp>
        <p:sp>
          <p:nvSpPr>
            <p:cNvPr id="48172" name="Oval 6"/>
            <p:cNvSpPr>
              <a:spLocks noChangeArrowheads="1"/>
            </p:cNvSpPr>
            <p:nvPr/>
          </p:nvSpPr>
          <p:spPr bwMode="auto">
            <a:xfrm>
              <a:off x="880" y="2380"/>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b</a:t>
              </a:r>
            </a:p>
          </p:txBody>
        </p:sp>
        <p:sp>
          <p:nvSpPr>
            <p:cNvPr id="48173" name="Oval 7"/>
            <p:cNvSpPr>
              <a:spLocks noChangeArrowheads="1"/>
            </p:cNvSpPr>
            <p:nvPr/>
          </p:nvSpPr>
          <p:spPr bwMode="auto">
            <a:xfrm>
              <a:off x="1328"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c</a:t>
              </a:r>
            </a:p>
          </p:txBody>
        </p:sp>
        <p:sp>
          <p:nvSpPr>
            <p:cNvPr id="48174" name="Oval 8"/>
            <p:cNvSpPr>
              <a:spLocks noChangeArrowheads="1"/>
            </p:cNvSpPr>
            <p:nvPr/>
          </p:nvSpPr>
          <p:spPr bwMode="auto">
            <a:xfrm>
              <a:off x="2624"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e</a:t>
              </a:r>
            </a:p>
          </p:txBody>
        </p:sp>
        <p:sp>
          <p:nvSpPr>
            <p:cNvPr id="48175" name="Oval 9"/>
            <p:cNvSpPr>
              <a:spLocks noChangeArrowheads="1"/>
            </p:cNvSpPr>
            <p:nvPr/>
          </p:nvSpPr>
          <p:spPr bwMode="auto">
            <a:xfrm>
              <a:off x="2040" y="2380"/>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d</a:t>
              </a:r>
            </a:p>
          </p:txBody>
        </p:sp>
      </p:grpSp>
      <p:sp>
        <p:nvSpPr>
          <p:cNvPr id="48132" name="Text Box 10"/>
          <p:cNvSpPr txBox="1">
            <a:spLocks noChangeArrowheads="1"/>
          </p:cNvSpPr>
          <p:nvPr/>
        </p:nvSpPr>
        <p:spPr bwMode="auto">
          <a:xfrm>
            <a:off x="5835650" y="2478088"/>
            <a:ext cx="1711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Undirected, binary</a:t>
            </a:r>
          </a:p>
        </p:txBody>
      </p:sp>
      <p:grpSp>
        <p:nvGrpSpPr>
          <p:cNvPr id="48133" name="Group 11"/>
          <p:cNvGrpSpPr>
            <a:grpSpLocks/>
          </p:cNvGrpSpPr>
          <p:nvPr/>
        </p:nvGrpSpPr>
        <p:grpSpPr bwMode="auto">
          <a:xfrm>
            <a:off x="5403850" y="2768600"/>
            <a:ext cx="2632075" cy="2717800"/>
            <a:chOff x="486" y="2170"/>
            <a:chExt cx="1994" cy="1943"/>
          </a:xfrm>
        </p:grpSpPr>
        <p:sp>
          <p:nvSpPr>
            <p:cNvPr id="48138" name="Text Box 12"/>
            <p:cNvSpPr txBox="1">
              <a:spLocks noChangeArrowheads="1"/>
            </p:cNvSpPr>
            <p:nvPr/>
          </p:nvSpPr>
          <p:spPr bwMode="auto">
            <a:xfrm>
              <a:off x="822" y="2170"/>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p>
          </p:txBody>
        </p:sp>
        <p:sp>
          <p:nvSpPr>
            <p:cNvPr id="48139" name="Text Box 13"/>
            <p:cNvSpPr txBox="1">
              <a:spLocks noChangeArrowheads="1"/>
            </p:cNvSpPr>
            <p:nvPr/>
          </p:nvSpPr>
          <p:spPr bwMode="auto">
            <a:xfrm>
              <a:off x="1168" y="217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b</a:t>
              </a:r>
            </a:p>
          </p:txBody>
        </p:sp>
        <p:sp>
          <p:nvSpPr>
            <p:cNvPr id="48140" name="Text Box 14"/>
            <p:cNvSpPr txBox="1">
              <a:spLocks noChangeArrowheads="1"/>
            </p:cNvSpPr>
            <p:nvPr/>
          </p:nvSpPr>
          <p:spPr bwMode="auto">
            <a:xfrm>
              <a:off x="1526" y="2170"/>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c</a:t>
              </a:r>
            </a:p>
          </p:txBody>
        </p:sp>
        <p:sp>
          <p:nvSpPr>
            <p:cNvPr id="48141" name="Text Box 15"/>
            <p:cNvSpPr txBox="1">
              <a:spLocks noChangeArrowheads="1"/>
            </p:cNvSpPr>
            <p:nvPr/>
          </p:nvSpPr>
          <p:spPr bwMode="auto">
            <a:xfrm>
              <a:off x="1871" y="217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a:t>
              </a:r>
            </a:p>
          </p:txBody>
        </p:sp>
        <p:sp>
          <p:nvSpPr>
            <p:cNvPr id="48142" name="Text Box 16"/>
            <p:cNvSpPr txBox="1">
              <a:spLocks noChangeArrowheads="1"/>
            </p:cNvSpPr>
            <p:nvPr/>
          </p:nvSpPr>
          <p:spPr bwMode="auto">
            <a:xfrm>
              <a:off x="2230" y="2170"/>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a:t>
              </a:r>
            </a:p>
          </p:txBody>
        </p:sp>
        <p:grpSp>
          <p:nvGrpSpPr>
            <p:cNvPr id="48143" name="Group 17"/>
            <p:cNvGrpSpPr>
              <a:grpSpLocks/>
            </p:cNvGrpSpPr>
            <p:nvPr/>
          </p:nvGrpSpPr>
          <p:grpSpPr bwMode="auto">
            <a:xfrm>
              <a:off x="486" y="2444"/>
              <a:ext cx="1994" cy="1669"/>
              <a:chOff x="486" y="2444"/>
              <a:chExt cx="1994" cy="1669"/>
            </a:xfrm>
          </p:grpSpPr>
          <p:sp>
            <p:nvSpPr>
              <p:cNvPr id="48144" name="Rectangle 18"/>
              <p:cNvSpPr>
                <a:spLocks noChangeArrowheads="1"/>
              </p:cNvSpPr>
              <p:nvPr/>
            </p:nvSpPr>
            <p:spPr bwMode="auto">
              <a:xfrm>
                <a:off x="728" y="2448"/>
                <a:ext cx="1752" cy="15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grpSp>
            <p:nvGrpSpPr>
              <p:cNvPr id="48145" name="Group 19"/>
              <p:cNvGrpSpPr>
                <a:grpSpLocks/>
              </p:cNvGrpSpPr>
              <p:nvPr/>
            </p:nvGrpSpPr>
            <p:grpSpPr bwMode="auto">
              <a:xfrm>
                <a:off x="1064" y="2456"/>
                <a:ext cx="1072" cy="1592"/>
                <a:chOff x="1064" y="2456"/>
                <a:chExt cx="1072" cy="1592"/>
              </a:xfrm>
            </p:grpSpPr>
            <p:sp>
              <p:nvSpPr>
                <p:cNvPr id="48166" name="Line 20"/>
                <p:cNvSpPr>
                  <a:spLocks noChangeShapeType="1"/>
                </p:cNvSpPr>
                <p:nvPr/>
              </p:nvSpPr>
              <p:spPr bwMode="auto">
                <a:xfrm>
                  <a:off x="1064"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67" name="Line 21"/>
                <p:cNvSpPr>
                  <a:spLocks noChangeShapeType="1"/>
                </p:cNvSpPr>
                <p:nvPr/>
              </p:nvSpPr>
              <p:spPr bwMode="auto">
                <a:xfrm>
                  <a:off x="1421"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68" name="Line 22"/>
                <p:cNvSpPr>
                  <a:spLocks noChangeShapeType="1"/>
                </p:cNvSpPr>
                <p:nvPr/>
              </p:nvSpPr>
              <p:spPr bwMode="auto">
                <a:xfrm>
                  <a:off x="1778"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69" name="Line 23"/>
                <p:cNvSpPr>
                  <a:spLocks noChangeShapeType="1"/>
                </p:cNvSpPr>
                <p:nvPr/>
              </p:nvSpPr>
              <p:spPr bwMode="auto">
                <a:xfrm>
                  <a:off x="2136"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146" name="Group 24"/>
              <p:cNvGrpSpPr>
                <a:grpSpLocks/>
              </p:cNvGrpSpPr>
              <p:nvPr/>
            </p:nvGrpSpPr>
            <p:grpSpPr bwMode="auto">
              <a:xfrm rot="5400000">
                <a:off x="1076" y="2404"/>
                <a:ext cx="1072" cy="1728"/>
                <a:chOff x="1064" y="2456"/>
                <a:chExt cx="1072" cy="1592"/>
              </a:xfrm>
            </p:grpSpPr>
            <p:sp>
              <p:nvSpPr>
                <p:cNvPr id="48162" name="Line 25"/>
                <p:cNvSpPr>
                  <a:spLocks noChangeShapeType="1"/>
                </p:cNvSpPr>
                <p:nvPr/>
              </p:nvSpPr>
              <p:spPr bwMode="auto">
                <a:xfrm>
                  <a:off x="1064"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63" name="Line 26"/>
                <p:cNvSpPr>
                  <a:spLocks noChangeShapeType="1"/>
                </p:cNvSpPr>
                <p:nvPr/>
              </p:nvSpPr>
              <p:spPr bwMode="auto">
                <a:xfrm>
                  <a:off x="1421"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64" name="Line 27"/>
                <p:cNvSpPr>
                  <a:spLocks noChangeShapeType="1"/>
                </p:cNvSpPr>
                <p:nvPr/>
              </p:nvSpPr>
              <p:spPr bwMode="auto">
                <a:xfrm>
                  <a:off x="1778"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65" name="Line 28"/>
                <p:cNvSpPr>
                  <a:spLocks noChangeShapeType="1"/>
                </p:cNvSpPr>
                <p:nvPr/>
              </p:nvSpPr>
              <p:spPr bwMode="auto">
                <a:xfrm>
                  <a:off x="2136"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8147" name="Text Box 29"/>
              <p:cNvSpPr txBox="1">
                <a:spLocks noChangeArrowheads="1"/>
              </p:cNvSpPr>
              <p:nvPr/>
            </p:nvSpPr>
            <p:spPr bwMode="auto">
              <a:xfrm>
                <a:off x="491" y="2444"/>
                <a:ext cx="24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p>
            </p:txBody>
          </p:sp>
          <p:sp>
            <p:nvSpPr>
              <p:cNvPr id="48148" name="Text Box 30"/>
              <p:cNvSpPr txBox="1">
                <a:spLocks noChangeArrowheads="1"/>
              </p:cNvSpPr>
              <p:nvPr/>
            </p:nvSpPr>
            <p:spPr bwMode="auto">
              <a:xfrm>
                <a:off x="486" y="2768"/>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b</a:t>
                </a:r>
              </a:p>
            </p:txBody>
          </p:sp>
          <p:sp>
            <p:nvSpPr>
              <p:cNvPr id="48149" name="Text Box 31"/>
              <p:cNvSpPr txBox="1">
                <a:spLocks noChangeArrowheads="1"/>
              </p:cNvSpPr>
              <p:nvPr/>
            </p:nvSpPr>
            <p:spPr bwMode="auto">
              <a:xfrm>
                <a:off x="491" y="3095"/>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c</a:t>
                </a:r>
              </a:p>
            </p:txBody>
          </p:sp>
          <p:sp>
            <p:nvSpPr>
              <p:cNvPr id="48150" name="Text Box 32"/>
              <p:cNvSpPr txBox="1">
                <a:spLocks noChangeArrowheads="1"/>
              </p:cNvSpPr>
              <p:nvPr/>
            </p:nvSpPr>
            <p:spPr bwMode="auto">
              <a:xfrm>
                <a:off x="486" y="3446"/>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a:t>
                </a:r>
              </a:p>
            </p:txBody>
          </p:sp>
          <p:sp>
            <p:nvSpPr>
              <p:cNvPr id="48151" name="Text Box 33"/>
              <p:cNvSpPr txBox="1">
                <a:spLocks noChangeArrowheads="1"/>
              </p:cNvSpPr>
              <p:nvPr/>
            </p:nvSpPr>
            <p:spPr bwMode="auto">
              <a:xfrm>
                <a:off x="492" y="3771"/>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a:t>
                </a:r>
              </a:p>
            </p:txBody>
          </p:sp>
          <p:sp>
            <p:nvSpPr>
              <p:cNvPr id="48152" name="Text Box 34"/>
              <p:cNvSpPr txBox="1">
                <a:spLocks noChangeArrowheads="1"/>
              </p:cNvSpPr>
              <p:nvPr/>
            </p:nvSpPr>
            <p:spPr bwMode="auto">
              <a:xfrm>
                <a:off x="1141" y="2451"/>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solidFill>
                      <a:srgbClr val="FF0000"/>
                    </a:solidFill>
                  </a:rPr>
                  <a:t>1</a:t>
                </a:r>
              </a:p>
            </p:txBody>
          </p:sp>
          <p:sp>
            <p:nvSpPr>
              <p:cNvPr id="48153" name="Text Box 35"/>
              <p:cNvSpPr txBox="1">
                <a:spLocks noChangeArrowheads="1"/>
              </p:cNvSpPr>
              <p:nvPr/>
            </p:nvSpPr>
            <p:spPr bwMode="auto">
              <a:xfrm>
                <a:off x="797" y="2764"/>
                <a:ext cx="25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8154" name="Text Box 36"/>
              <p:cNvSpPr txBox="1">
                <a:spLocks noChangeArrowheads="1"/>
              </p:cNvSpPr>
              <p:nvPr/>
            </p:nvSpPr>
            <p:spPr bwMode="auto">
              <a:xfrm>
                <a:off x="1502" y="2771"/>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8155" name="Text Box 37"/>
              <p:cNvSpPr txBox="1">
                <a:spLocks noChangeArrowheads="1"/>
              </p:cNvSpPr>
              <p:nvPr/>
            </p:nvSpPr>
            <p:spPr bwMode="auto">
              <a:xfrm>
                <a:off x="1141" y="3139"/>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8156" name="Text Box 38"/>
              <p:cNvSpPr txBox="1">
                <a:spLocks noChangeArrowheads="1"/>
              </p:cNvSpPr>
              <p:nvPr/>
            </p:nvSpPr>
            <p:spPr bwMode="auto">
              <a:xfrm>
                <a:off x="1846" y="3122"/>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8157" name="Text Box 39"/>
              <p:cNvSpPr txBox="1">
                <a:spLocks noChangeArrowheads="1"/>
              </p:cNvSpPr>
              <p:nvPr/>
            </p:nvSpPr>
            <p:spPr bwMode="auto">
              <a:xfrm>
                <a:off x="2206" y="313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8158" name="Text Box 40"/>
              <p:cNvSpPr txBox="1">
                <a:spLocks noChangeArrowheads="1"/>
              </p:cNvSpPr>
              <p:nvPr/>
            </p:nvSpPr>
            <p:spPr bwMode="auto">
              <a:xfrm>
                <a:off x="1502" y="3483"/>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8159" name="Text Box 41"/>
              <p:cNvSpPr txBox="1">
                <a:spLocks noChangeArrowheads="1"/>
              </p:cNvSpPr>
              <p:nvPr/>
            </p:nvSpPr>
            <p:spPr bwMode="auto">
              <a:xfrm>
                <a:off x="2214" y="349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8160" name="Text Box 42"/>
              <p:cNvSpPr txBox="1">
                <a:spLocks noChangeArrowheads="1"/>
              </p:cNvSpPr>
              <p:nvPr/>
            </p:nvSpPr>
            <p:spPr bwMode="auto">
              <a:xfrm>
                <a:off x="1502" y="3778"/>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8161" name="Text Box 43"/>
              <p:cNvSpPr txBox="1">
                <a:spLocks noChangeArrowheads="1"/>
              </p:cNvSpPr>
              <p:nvPr/>
            </p:nvSpPr>
            <p:spPr bwMode="auto">
              <a:xfrm>
                <a:off x="1853" y="3786"/>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grpSp>
      </p:grpSp>
      <p:sp>
        <p:nvSpPr>
          <p:cNvPr id="48134" name="Text Box 45"/>
          <p:cNvSpPr txBox="1">
            <a:spLocks noChangeArrowheads="1"/>
          </p:cNvSpPr>
          <p:nvPr/>
        </p:nvSpPr>
        <p:spPr bwMode="auto">
          <a:xfrm>
            <a:off x="5448300" y="5621338"/>
            <a:ext cx="30845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An undirected graph and the </a:t>
            </a:r>
            <a:br>
              <a:rPr lang="en-US" altLang="en-US" sz="1600"/>
            </a:br>
            <a:r>
              <a:rPr lang="en-US" altLang="en-US" sz="1600"/>
              <a:t>corresponding matrix is symmetric.</a:t>
            </a:r>
          </a:p>
        </p:txBody>
      </p:sp>
      <p:sp>
        <p:nvSpPr>
          <p:cNvPr id="48135" name="Text Box 46"/>
          <p:cNvSpPr txBox="1">
            <a:spLocks noChangeArrowheads="1"/>
          </p:cNvSpPr>
          <p:nvPr/>
        </p:nvSpPr>
        <p:spPr bwMode="auto">
          <a:xfrm>
            <a:off x="403225" y="1695450"/>
            <a:ext cx="4449763" cy="480131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dirty="0" smtClean="0"/>
              <a:t>The traditional way to store &amp; represent network data is with an </a:t>
            </a:r>
            <a:r>
              <a:rPr lang="en-US" altLang="en-US" sz="1800" i="1" dirty="0"/>
              <a:t>adjacency </a:t>
            </a:r>
            <a:r>
              <a:rPr lang="en-US" altLang="en-US" sz="1800" i="1" dirty="0" smtClean="0"/>
              <a:t>matrix</a:t>
            </a:r>
            <a:r>
              <a:rPr lang="en-US" altLang="en-US" sz="1800" dirty="0" smtClean="0"/>
              <a:t>.</a:t>
            </a:r>
            <a:r>
              <a:rPr lang="en-US" altLang="en-US" sz="1800" dirty="0"/>
              <a:t/>
            </a:r>
            <a:br>
              <a:rPr lang="en-US" altLang="en-US" sz="1800" dirty="0"/>
            </a:br>
            <a:endParaRPr lang="en-US" altLang="en-US" sz="1800" dirty="0"/>
          </a:p>
          <a:p>
            <a:pPr eaLnBrk="1" hangingPunct="1">
              <a:spcBef>
                <a:spcPct val="0"/>
              </a:spcBef>
              <a:buFontTx/>
              <a:buNone/>
            </a:pPr>
            <a:r>
              <a:rPr lang="en-US" altLang="en-US" sz="1800" dirty="0"/>
              <a:t>The matrix (X) at right represents an undirected binary network.  Each node (a-e)  is listed on both the row and the column.  </a:t>
            </a:r>
          </a:p>
          <a:p>
            <a:pPr eaLnBrk="1" hangingPunct="1">
              <a:spcBef>
                <a:spcPct val="0"/>
              </a:spcBef>
              <a:buFontTx/>
              <a:buNone/>
            </a:pPr>
            <a:endParaRPr lang="en-US" altLang="en-US" sz="1800" dirty="0"/>
          </a:p>
          <a:p>
            <a:pPr eaLnBrk="1" hangingPunct="1">
              <a:spcBef>
                <a:spcPct val="0"/>
              </a:spcBef>
              <a:buFontTx/>
              <a:buNone/>
            </a:pPr>
            <a:r>
              <a:rPr lang="en-US" altLang="en-US" sz="1800" dirty="0"/>
              <a:t>The </a:t>
            </a:r>
            <a:r>
              <a:rPr lang="en-US" altLang="en-US" sz="1800" dirty="0" err="1"/>
              <a:t>i</a:t>
            </a:r>
            <a:r>
              <a:rPr lang="en-US" altLang="en-US" sz="1800" baseline="30000" dirty="0" err="1"/>
              <a:t>th</a:t>
            </a:r>
            <a:r>
              <a:rPr lang="en-US" altLang="en-US" sz="1800" dirty="0"/>
              <a:t> row and the </a:t>
            </a:r>
            <a:r>
              <a:rPr lang="en-US" altLang="en-US" sz="1800" dirty="0" err="1"/>
              <a:t>j</a:t>
            </a:r>
            <a:r>
              <a:rPr lang="en-US" altLang="en-US" sz="1800" baseline="30000" dirty="0" err="1"/>
              <a:t>th</a:t>
            </a:r>
            <a:r>
              <a:rPr lang="en-US" altLang="en-US" sz="1800" baseline="30000" dirty="0"/>
              <a:t> </a:t>
            </a:r>
            <a:r>
              <a:rPr lang="en-US" altLang="en-US" sz="1800" dirty="0"/>
              <a:t>column (</a:t>
            </a:r>
            <a:r>
              <a:rPr lang="en-US" altLang="en-US" sz="1800" dirty="0" err="1"/>
              <a:t>X</a:t>
            </a:r>
            <a:r>
              <a:rPr lang="en-US" altLang="en-US" sz="1800" baseline="-25000" dirty="0" err="1"/>
              <a:t>ij</a:t>
            </a:r>
            <a:r>
              <a:rPr lang="en-US" altLang="en-US" sz="1800" dirty="0"/>
              <a:t>) records the value of a tie from node </a:t>
            </a:r>
            <a:r>
              <a:rPr lang="en-US" altLang="en-US" sz="1800" dirty="0" err="1"/>
              <a:t>i</a:t>
            </a:r>
            <a:r>
              <a:rPr lang="en-US" altLang="en-US" sz="1800" dirty="0"/>
              <a:t> to node j.  For example, the line between nodes a and b is represented as an entry in the first row and second column (red at right).</a:t>
            </a:r>
          </a:p>
          <a:p>
            <a:pPr eaLnBrk="1" hangingPunct="1">
              <a:spcBef>
                <a:spcPct val="0"/>
              </a:spcBef>
              <a:buFontTx/>
              <a:buNone/>
            </a:pPr>
            <a:endParaRPr lang="en-US" altLang="en-US" sz="1800" dirty="0"/>
          </a:p>
          <a:p>
            <a:pPr eaLnBrk="1" hangingPunct="1">
              <a:spcBef>
                <a:spcPct val="0"/>
              </a:spcBef>
              <a:buFontTx/>
              <a:buNone/>
            </a:pPr>
            <a:r>
              <a:rPr lang="en-US" altLang="en-US" sz="1800" dirty="0"/>
              <a:t>Because the graph is undirected the ties sent are the same as the ties receive, so every entry above the diagonal equals the entries below the diagonal. </a:t>
            </a:r>
          </a:p>
        </p:txBody>
      </p:sp>
      <p:sp>
        <p:nvSpPr>
          <p:cNvPr id="48136" name="Text Box 47"/>
          <p:cNvSpPr txBox="1">
            <a:spLocks noChangeArrowheads="1"/>
          </p:cNvSpPr>
          <p:nvPr/>
        </p:nvSpPr>
        <p:spPr bwMode="auto">
          <a:xfrm>
            <a:off x="250825" y="633413"/>
            <a:ext cx="2424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Basic Data Structures</a:t>
            </a:r>
          </a:p>
        </p:txBody>
      </p:sp>
      <p:sp>
        <p:nvSpPr>
          <p:cNvPr id="48137" name="Text Box 48"/>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Tree>
    <p:extLst>
      <p:ext uri="{BB962C8B-B14F-4D97-AF65-F5344CB8AC3E}">
        <p14:creationId xmlns:p14="http://schemas.microsoft.com/office/powerpoint/2010/main" val="14380547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p:cNvSpPr txBox="1">
            <a:spLocks noChangeArrowheads="1"/>
          </p:cNvSpPr>
          <p:nvPr/>
        </p:nvSpPr>
        <p:spPr bwMode="auto">
          <a:xfrm>
            <a:off x="5784850" y="2497138"/>
            <a:ext cx="15081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Directed, binary</a:t>
            </a:r>
          </a:p>
        </p:txBody>
      </p:sp>
      <p:grpSp>
        <p:nvGrpSpPr>
          <p:cNvPr id="49155" name="Group 4"/>
          <p:cNvGrpSpPr>
            <a:grpSpLocks/>
          </p:cNvGrpSpPr>
          <p:nvPr/>
        </p:nvGrpSpPr>
        <p:grpSpPr bwMode="auto">
          <a:xfrm>
            <a:off x="4899025" y="1457325"/>
            <a:ext cx="3721100" cy="1009650"/>
            <a:chOff x="2976" y="2220"/>
            <a:chExt cx="2344" cy="636"/>
          </a:xfrm>
        </p:grpSpPr>
        <p:sp>
          <p:nvSpPr>
            <p:cNvPr id="49193" name="Oval 5"/>
            <p:cNvSpPr>
              <a:spLocks noChangeArrowheads="1"/>
            </p:cNvSpPr>
            <p:nvPr/>
          </p:nvSpPr>
          <p:spPr bwMode="auto">
            <a:xfrm>
              <a:off x="2976" y="2604"/>
              <a:ext cx="163"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a</a:t>
              </a:r>
            </a:p>
          </p:txBody>
        </p:sp>
        <p:sp>
          <p:nvSpPr>
            <p:cNvPr id="49194" name="Oval 6"/>
            <p:cNvSpPr>
              <a:spLocks noChangeArrowheads="1"/>
            </p:cNvSpPr>
            <p:nvPr/>
          </p:nvSpPr>
          <p:spPr bwMode="auto">
            <a:xfrm>
              <a:off x="3540" y="2220"/>
              <a:ext cx="163"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b</a:t>
              </a:r>
            </a:p>
          </p:txBody>
        </p:sp>
        <p:sp>
          <p:nvSpPr>
            <p:cNvPr id="49195" name="Oval 7"/>
            <p:cNvSpPr>
              <a:spLocks noChangeArrowheads="1"/>
            </p:cNvSpPr>
            <p:nvPr/>
          </p:nvSpPr>
          <p:spPr bwMode="auto">
            <a:xfrm>
              <a:off x="3955" y="2604"/>
              <a:ext cx="163"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c</a:t>
              </a:r>
            </a:p>
          </p:txBody>
        </p:sp>
        <p:sp>
          <p:nvSpPr>
            <p:cNvPr id="49196" name="Oval 8"/>
            <p:cNvSpPr>
              <a:spLocks noChangeArrowheads="1"/>
            </p:cNvSpPr>
            <p:nvPr/>
          </p:nvSpPr>
          <p:spPr bwMode="auto">
            <a:xfrm>
              <a:off x="5157" y="2604"/>
              <a:ext cx="163"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e</a:t>
              </a:r>
            </a:p>
          </p:txBody>
        </p:sp>
        <p:sp>
          <p:nvSpPr>
            <p:cNvPr id="49197" name="Oval 9"/>
            <p:cNvSpPr>
              <a:spLocks noChangeArrowheads="1"/>
            </p:cNvSpPr>
            <p:nvPr/>
          </p:nvSpPr>
          <p:spPr bwMode="auto">
            <a:xfrm>
              <a:off x="4615" y="2220"/>
              <a:ext cx="164"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d</a:t>
              </a:r>
            </a:p>
          </p:txBody>
        </p:sp>
        <p:sp>
          <p:nvSpPr>
            <p:cNvPr id="49198" name="Freeform 10"/>
            <p:cNvSpPr>
              <a:spLocks/>
            </p:cNvSpPr>
            <p:nvPr/>
          </p:nvSpPr>
          <p:spPr bwMode="auto">
            <a:xfrm>
              <a:off x="3128" y="2320"/>
              <a:ext cx="384" cy="320"/>
            </a:xfrm>
            <a:custGeom>
              <a:avLst/>
              <a:gdLst>
                <a:gd name="T0" fmla="*/ 0 w 384"/>
                <a:gd name="T1" fmla="*/ 320 h 320"/>
                <a:gd name="T2" fmla="*/ 112 w 384"/>
                <a:gd name="T3" fmla="*/ 128 h 320"/>
                <a:gd name="T4" fmla="*/ 384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99" name="Freeform 11"/>
            <p:cNvSpPr>
              <a:spLocks/>
            </p:cNvSpPr>
            <p:nvPr/>
          </p:nvSpPr>
          <p:spPr bwMode="auto">
            <a:xfrm flipH="1" flipV="1">
              <a:off x="3144" y="2408"/>
              <a:ext cx="384" cy="320"/>
            </a:xfrm>
            <a:custGeom>
              <a:avLst/>
              <a:gdLst>
                <a:gd name="T0" fmla="*/ 0 w 384"/>
                <a:gd name="T1" fmla="*/ 320 h 320"/>
                <a:gd name="T2" fmla="*/ 112 w 384"/>
                <a:gd name="T3" fmla="*/ 128 h 320"/>
                <a:gd name="T4" fmla="*/ 384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0" name="Freeform 12"/>
            <p:cNvSpPr>
              <a:spLocks/>
            </p:cNvSpPr>
            <p:nvPr/>
          </p:nvSpPr>
          <p:spPr bwMode="auto">
            <a:xfrm>
              <a:off x="4128" y="2304"/>
              <a:ext cx="440" cy="336"/>
            </a:xfrm>
            <a:custGeom>
              <a:avLst/>
              <a:gdLst>
                <a:gd name="T0" fmla="*/ 0 w 440"/>
                <a:gd name="T1" fmla="*/ 336 h 336"/>
                <a:gd name="T2" fmla="*/ 152 w 440"/>
                <a:gd name="T3" fmla="*/ 96 h 336"/>
                <a:gd name="T4" fmla="*/ 440 w 440"/>
                <a:gd name="T5" fmla="*/ 0 h 336"/>
                <a:gd name="T6" fmla="*/ 0 60000 65536"/>
                <a:gd name="T7" fmla="*/ 0 60000 65536"/>
                <a:gd name="T8" fmla="*/ 0 60000 65536"/>
              </a:gdLst>
              <a:ahLst/>
              <a:cxnLst>
                <a:cxn ang="T6">
                  <a:pos x="T0" y="T1"/>
                </a:cxn>
                <a:cxn ang="T7">
                  <a:pos x="T2" y="T3"/>
                </a:cxn>
                <a:cxn ang="T8">
                  <a:pos x="T4" y="T5"/>
                </a:cxn>
              </a:cxnLst>
              <a:rect l="0" t="0" r="r" b="b"/>
              <a:pathLst>
                <a:path w="440" h="336">
                  <a:moveTo>
                    <a:pt x="0" y="336"/>
                  </a:moveTo>
                  <a:cubicBezTo>
                    <a:pt x="25" y="296"/>
                    <a:pt x="79" y="152"/>
                    <a:pt x="152" y="96"/>
                  </a:cubicBezTo>
                  <a:cubicBezTo>
                    <a:pt x="225" y="40"/>
                    <a:pt x="380" y="20"/>
                    <a:pt x="440"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1" name="Freeform 13"/>
            <p:cNvSpPr>
              <a:spLocks/>
            </p:cNvSpPr>
            <p:nvPr/>
          </p:nvSpPr>
          <p:spPr bwMode="auto">
            <a:xfrm>
              <a:off x="4160" y="2704"/>
              <a:ext cx="952" cy="152"/>
            </a:xfrm>
            <a:custGeom>
              <a:avLst/>
              <a:gdLst>
                <a:gd name="T0" fmla="*/ 0 w 952"/>
                <a:gd name="T1" fmla="*/ 24 h 152"/>
                <a:gd name="T2" fmla="*/ 360 w 952"/>
                <a:gd name="T3" fmla="*/ 136 h 152"/>
                <a:gd name="T4" fmla="*/ 696 w 952"/>
                <a:gd name="T5" fmla="*/ 120 h 152"/>
                <a:gd name="T6" fmla="*/ 952 w 952"/>
                <a:gd name="T7" fmla="*/ 0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 h="152">
                  <a:moveTo>
                    <a:pt x="0" y="24"/>
                  </a:moveTo>
                  <a:cubicBezTo>
                    <a:pt x="60" y="43"/>
                    <a:pt x="244" y="120"/>
                    <a:pt x="360" y="136"/>
                  </a:cubicBezTo>
                  <a:cubicBezTo>
                    <a:pt x="476" y="152"/>
                    <a:pt x="597" y="143"/>
                    <a:pt x="696" y="120"/>
                  </a:cubicBezTo>
                  <a:cubicBezTo>
                    <a:pt x="795" y="97"/>
                    <a:pt x="899" y="25"/>
                    <a:pt x="952"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2" name="Freeform 14"/>
            <p:cNvSpPr>
              <a:spLocks/>
            </p:cNvSpPr>
            <p:nvPr/>
          </p:nvSpPr>
          <p:spPr bwMode="auto">
            <a:xfrm flipH="1">
              <a:off x="4800" y="2336"/>
              <a:ext cx="384" cy="320"/>
            </a:xfrm>
            <a:custGeom>
              <a:avLst/>
              <a:gdLst>
                <a:gd name="T0" fmla="*/ 0 w 384"/>
                <a:gd name="T1" fmla="*/ 320 h 320"/>
                <a:gd name="T2" fmla="*/ 112 w 384"/>
                <a:gd name="T3" fmla="*/ 128 h 320"/>
                <a:gd name="T4" fmla="*/ 384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3" name="Freeform 15"/>
            <p:cNvSpPr>
              <a:spLocks/>
            </p:cNvSpPr>
            <p:nvPr/>
          </p:nvSpPr>
          <p:spPr bwMode="auto">
            <a:xfrm flipH="1" flipV="1">
              <a:off x="4152" y="2536"/>
              <a:ext cx="952" cy="152"/>
            </a:xfrm>
            <a:custGeom>
              <a:avLst/>
              <a:gdLst>
                <a:gd name="T0" fmla="*/ 0 w 952"/>
                <a:gd name="T1" fmla="*/ 24 h 152"/>
                <a:gd name="T2" fmla="*/ 360 w 952"/>
                <a:gd name="T3" fmla="*/ 136 h 152"/>
                <a:gd name="T4" fmla="*/ 696 w 952"/>
                <a:gd name="T5" fmla="*/ 120 h 152"/>
                <a:gd name="T6" fmla="*/ 952 w 952"/>
                <a:gd name="T7" fmla="*/ 0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 h="152">
                  <a:moveTo>
                    <a:pt x="0" y="24"/>
                  </a:moveTo>
                  <a:cubicBezTo>
                    <a:pt x="60" y="43"/>
                    <a:pt x="244" y="120"/>
                    <a:pt x="360" y="136"/>
                  </a:cubicBezTo>
                  <a:cubicBezTo>
                    <a:pt x="476" y="152"/>
                    <a:pt x="597" y="143"/>
                    <a:pt x="696" y="120"/>
                  </a:cubicBezTo>
                  <a:cubicBezTo>
                    <a:pt x="795" y="97"/>
                    <a:pt x="899" y="25"/>
                    <a:pt x="952"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4" name="Freeform 16"/>
            <p:cNvSpPr>
              <a:spLocks/>
            </p:cNvSpPr>
            <p:nvPr/>
          </p:nvSpPr>
          <p:spPr bwMode="auto">
            <a:xfrm>
              <a:off x="3680" y="2360"/>
              <a:ext cx="280" cy="264"/>
            </a:xfrm>
            <a:custGeom>
              <a:avLst/>
              <a:gdLst>
                <a:gd name="T0" fmla="*/ 280 w 280"/>
                <a:gd name="T1" fmla="*/ 264 h 264"/>
                <a:gd name="T2" fmla="*/ 192 w 280"/>
                <a:gd name="T3" fmla="*/ 80 h 264"/>
                <a:gd name="T4" fmla="*/ 0 w 280"/>
                <a:gd name="T5" fmla="*/ 0 h 264"/>
                <a:gd name="T6" fmla="*/ 0 60000 65536"/>
                <a:gd name="T7" fmla="*/ 0 60000 65536"/>
                <a:gd name="T8" fmla="*/ 0 60000 65536"/>
              </a:gdLst>
              <a:ahLst/>
              <a:cxnLst>
                <a:cxn ang="T6">
                  <a:pos x="T0" y="T1"/>
                </a:cxn>
                <a:cxn ang="T7">
                  <a:pos x="T2" y="T3"/>
                </a:cxn>
                <a:cxn ang="T8">
                  <a:pos x="T4" y="T5"/>
                </a:cxn>
              </a:cxnLst>
              <a:rect l="0" t="0" r="r" b="b"/>
              <a:pathLst>
                <a:path w="280" h="264">
                  <a:moveTo>
                    <a:pt x="280" y="264"/>
                  </a:moveTo>
                  <a:cubicBezTo>
                    <a:pt x="265" y="233"/>
                    <a:pt x="239" y="124"/>
                    <a:pt x="192" y="80"/>
                  </a:cubicBezTo>
                  <a:cubicBezTo>
                    <a:pt x="145" y="36"/>
                    <a:pt x="40" y="17"/>
                    <a:pt x="0"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9156" name="Group 17"/>
          <p:cNvGrpSpPr>
            <a:grpSpLocks/>
          </p:cNvGrpSpPr>
          <p:nvPr/>
        </p:nvGrpSpPr>
        <p:grpSpPr bwMode="auto">
          <a:xfrm>
            <a:off x="5340350" y="2787650"/>
            <a:ext cx="2632075" cy="2717800"/>
            <a:chOff x="486" y="2170"/>
            <a:chExt cx="1994" cy="1943"/>
          </a:xfrm>
        </p:grpSpPr>
        <p:sp>
          <p:nvSpPr>
            <p:cNvPr id="49161" name="Text Box 18"/>
            <p:cNvSpPr txBox="1">
              <a:spLocks noChangeArrowheads="1"/>
            </p:cNvSpPr>
            <p:nvPr/>
          </p:nvSpPr>
          <p:spPr bwMode="auto">
            <a:xfrm>
              <a:off x="822" y="2170"/>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p>
          </p:txBody>
        </p:sp>
        <p:sp>
          <p:nvSpPr>
            <p:cNvPr id="49162" name="Text Box 19"/>
            <p:cNvSpPr txBox="1">
              <a:spLocks noChangeArrowheads="1"/>
            </p:cNvSpPr>
            <p:nvPr/>
          </p:nvSpPr>
          <p:spPr bwMode="auto">
            <a:xfrm>
              <a:off x="1168" y="217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b</a:t>
              </a:r>
            </a:p>
          </p:txBody>
        </p:sp>
        <p:sp>
          <p:nvSpPr>
            <p:cNvPr id="49163" name="Text Box 20"/>
            <p:cNvSpPr txBox="1">
              <a:spLocks noChangeArrowheads="1"/>
            </p:cNvSpPr>
            <p:nvPr/>
          </p:nvSpPr>
          <p:spPr bwMode="auto">
            <a:xfrm>
              <a:off x="1526" y="2170"/>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c</a:t>
              </a:r>
            </a:p>
          </p:txBody>
        </p:sp>
        <p:sp>
          <p:nvSpPr>
            <p:cNvPr id="49164" name="Text Box 21"/>
            <p:cNvSpPr txBox="1">
              <a:spLocks noChangeArrowheads="1"/>
            </p:cNvSpPr>
            <p:nvPr/>
          </p:nvSpPr>
          <p:spPr bwMode="auto">
            <a:xfrm>
              <a:off x="1871" y="217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a:t>
              </a:r>
            </a:p>
          </p:txBody>
        </p:sp>
        <p:sp>
          <p:nvSpPr>
            <p:cNvPr id="49165" name="Text Box 22"/>
            <p:cNvSpPr txBox="1">
              <a:spLocks noChangeArrowheads="1"/>
            </p:cNvSpPr>
            <p:nvPr/>
          </p:nvSpPr>
          <p:spPr bwMode="auto">
            <a:xfrm>
              <a:off x="2230" y="2170"/>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a:t>
              </a:r>
            </a:p>
          </p:txBody>
        </p:sp>
        <p:grpSp>
          <p:nvGrpSpPr>
            <p:cNvPr id="49166" name="Group 23"/>
            <p:cNvGrpSpPr>
              <a:grpSpLocks/>
            </p:cNvGrpSpPr>
            <p:nvPr/>
          </p:nvGrpSpPr>
          <p:grpSpPr bwMode="auto">
            <a:xfrm>
              <a:off x="486" y="2444"/>
              <a:ext cx="1994" cy="1669"/>
              <a:chOff x="486" y="2444"/>
              <a:chExt cx="1994" cy="1669"/>
            </a:xfrm>
          </p:grpSpPr>
          <p:sp>
            <p:nvSpPr>
              <p:cNvPr id="49167" name="Rectangle 24"/>
              <p:cNvSpPr>
                <a:spLocks noChangeArrowheads="1"/>
              </p:cNvSpPr>
              <p:nvPr/>
            </p:nvSpPr>
            <p:spPr bwMode="auto">
              <a:xfrm>
                <a:off x="728" y="2448"/>
                <a:ext cx="1752" cy="15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grpSp>
            <p:nvGrpSpPr>
              <p:cNvPr id="49168" name="Group 25"/>
              <p:cNvGrpSpPr>
                <a:grpSpLocks/>
              </p:cNvGrpSpPr>
              <p:nvPr/>
            </p:nvGrpSpPr>
            <p:grpSpPr bwMode="auto">
              <a:xfrm>
                <a:off x="1064" y="2456"/>
                <a:ext cx="1072" cy="1592"/>
                <a:chOff x="1064" y="2456"/>
                <a:chExt cx="1072" cy="1592"/>
              </a:xfrm>
            </p:grpSpPr>
            <p:sp>
              <p:nvSpPr>
                <p:cNvPr id="49189" name="Line 26"/>
                <p:cNvSpPr>
                  <a:spLocks noChangeShapeType="1"/>
                </p:cNvSpPr>
                <p:nvPr/>
              </p:nvSpPr>
              <p:spPr bwMode="auto">
                <a:xfrm>
                  <a:off x="1064"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90" name="Line 27"/>
                <p:cNvSpPr>
                  <a:spLocks noChangeShapeType="1"/>
                </p:cNvSpPr>
                <p:nvPr/>
              </p:nvSpPr>
              <p:spPr bwMode="auto">
                <a:xfrm>
                  <a:off x="1421"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91" name="Line 28"/>
                <p:cNvSpPr>
                  <a:spLocks noChangeShapeType="1"/>
                </p:cNvSpPr>
                <p:nvPr/>
              </p:nvSpPr>
              <p:spPr bwMode="auto">
                <a:xfrm>
                  <a:off x="1778"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92" name="Line 29"/>
                <p:cNvSpPr>
                  <a:spLocks noChangeShapeType="1"/>
                </p:cNvSpPr>
                <p:nvPr/>
              </p:nvSpPr>
              <p:spPr bwMode="auto">
                <a:xfrm>
                  <a:off x="2136"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9169" name="Group 30"/>
              <p:cNvGrpSpPr>
                <a:grpSpLocks/>
              </p:cNvGrpSpPr>
              <p:nvPr/>
            </p:nvGrpSpPr>
            <p:grpSpPr bwMode="auto">
              <a:xfrm rot="5400000">
                <a:off x="1076" y="2404"/>
                <a:ext cx="1072" cy="1728"/>
                <a:chOff x="1064" y="2456"/>
                <a:chExt cx="1072" cy="1592"/>
              </a:xfrm>
            </p:grpSpPr>
            <p:sp>
              <p:nvSpPr>
                <p:cNvPr id="49185" name="Line 31"/>
                <p:cNvSpPr>
                  <a:spLocks noChangeShapeType="1"/>
                </p:cNvSpPr>
                <p:nvPr/>
              </p:nvSpPr>
              <p:spPr bwMode="auto">
                <a:xfrm>
                  <a:off x="1064"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86" name="Line 32"/>
                <p:cNvSpPr>
                  <a:spLocks noChangeShapeType="1"/>
                </p:cNvSpPr>
                <p:nvPr/>
              </p:nvSpPr>
              <p:spPr bwMode="auto">
                <a:xfrm>
                  <a:off x="1421"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87" name="Line 33"/>
                <p:cNvSpPr>
                  <a:spLocks noChangeShapeType="1"/>
                </p:cNvSpPr>
                <p:nvPr/>
              </p:nvSpPr>
              <p:spPr bwMode="auto">
                <a:xfrm>
                  <a:off x="1778"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88" name="Line 34"/>
                <p:cNvSpPr>
                  <a:spLocks noChangeShapeType="1"/>
                </p:cNvSpPr>
                <p:nvPr/>
              </p:nvSpPr>
              <p:spPr bwMode="auto">
                <a:xfrm>
                  <a:off x="2136"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9170" name="Text Box 35"/>
              <p:cNvSpPr txBox="1">
                <a:spLocks noChangeArrowheads="1"/>
              </p:cNvSpPr>
              <p:nvPr/>
            </p:nvSpPr>
            <p:spPr bwMode="auto">
              <a:xfrm>
                <a:off x="491" y="2444"/>
                <a:ext cx="24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p>
            </p:txBody>
          </p:sp>
          <p:sp>
            <p:nvSpPr>
              <p:cNvPr id="49171" name="Text Box 36"/>
              <p:cNvSpPr txBox="1">
                <a:spLocks noChangeArrowheads="1"/>
              </p:cNvSpPr>
              <p:nvPr/>
            </p:nvSpPr>
            <p:spPr bwMode="auto">
              <a:xfrm>
                <a:off x="486" y="2768"/>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b</a:t>
                </a:r>
              </a:p>
            </p:txBody>
          </p:sp>
          <p:sp>
            <p:nvSpPr>
              <p:cNvPr id="49172" name="Text Box 37"/>
              <p:cNvSpPr txBox="1">
                <a:spLocks noChangeArrowheads="1"/>
              </p:cNvSpPr>
              <p:nvPr/>
            </p:nvSpPr>
            <p:spPr bwMode="auto">
              <a:xfrm>
                <a:off x="491" y="3095"/>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c</a:t>
                </a:r>
              </a:p>
            </p:txBody>
          </p:sp>
          <p:sp>
            <p:nvSpPr>
              <p:cNvPr id="49173" name="Text Box 38"/>
              <p:cNvSpPr txBox="1">
                <a:spLocks noChangeArrowheads="1"/>
              </p:cNvSpPr>
              <p:nvPr/>
            </p:nvSpPr>
            <p:spPr bwMode="auto">
              <a:xfrm>
                <a:off x="486" y="3446"/>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a:t>
                </a:r>
              </a:p>
            </p:txBody>
          </p:sp>
          <p:sp>
            <p:nvSpPr>
              <p:cNvPr id="49174" name="Text Box 39"/>
              <p:cNvSpPr txBox="1">
                <a:spLocks noChangeArrowheads="1"/>
              </p:cNvSpPr>
              <p:nvPr/>
            </p:nvSpPr>
            <p:spPr bwMode="auto">
              <a:xfrm>
                <a:off x="492" y="3771"/>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a:t>
                </a:r>
              </a:p>
            </p:txBody>
          </p:sp>
          <p:sp>
            <p:nvSpPr>
              <p:cNvPr id="49175" name="Text Box 40"/>
              <p:cNvSpPr txBox="1">
                <a:spLocks noChangeArrowheads="1"/>
              </p:cNvSpPr>
              <p:nvPr/>
            </p:nvSpPr>
            <p:spPr bwMode="auto">
              <a:xfrm>
                <a:off x="1141" y="2451"/>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9176" name="Text Box 41"/>
              <p:cNvSpPr txBox="1">
                <a:spLocks noChangeArrowheads="1"/>
              </p:cNvSpPr>
              <p:nvPr/>
            </p:nvSpPr>
            <p:spPr bwMode="auto">
              <a:xfrm>
                <a:off x="797" y="2764"/>
                <a:ext cx="25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9177" name="Text Box 42"/>
              <p:cNvSpPr txBox="1">
                <a:spLocks noChangeArrowheads="1"/>
              </p:cNvSpPr>
              <p:nvPr/>
            </p:nvSpPr>
            <p:spPr bwMode="auto">
              <a:xfrm>
                <a:off x="1502" y="2768"/>
                <a:ext cx="1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9178" name="Text Box 43"/>
              <p:cNvSpPr txBox="1">
                <a:spLocks noChangeArrowheads="1"/>
              </p:cNvSpPr>
              <p:nvPr/>
            </p:nvSpPr>
            <p:spPr bwMode="auto">
              <a:xfrm>
                <a:off x="1141" y="3139"/>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9179" name="Text Box 44"/>
              <p:cNvSpPr txBox="1">
                <a:spLocks noChangeArrowheads="1"/>
              </p:cNvSpPr>
              <p:nvPr/>
            </p:nvSpPr>
            <p:spPr bwMode="auto">
              <a:xfrm>
                <a:off x="1846" y="3122"/>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9180" name="Text Box 45"/>
              <p:cNvSpPr txBox="1">
                <a:spLocks noChangeArrowheads="1"/>
              </p:cNvSpPr>
              <p:nvPr/>
            </p:nvSpPr>
            <p:spPr bwMode="auto">
              <a:xfrm>
                <a:off x="2206" y="313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9181" name="Text Box 46"/>
              <p:cNvSpPr txBox="1">
                <a:spLocks noChangeArrowheads="1"/>
              </p:cNvSpPr>
              <p:nvPr/>
            </p:nvSpPr>
            <p:spPr bwMode="auto">
              <a:xfrm>
                <a:off x="1502" y="3483"/>
                <a:ext cx="1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9182" name="Text Box 47"/>
              <p:cNvSpPr txBox="1">
                <a:spLocks noChangeArrowheads="1"/>
              </p:cNvSpPr>
              <p:nvPr/>
            </p:nvSpPr>
            <p:spPr bwMode="auto">
              <a:xfrm>
                <a:off x="2214" y="3490"/>
                <a:ext cx="1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9183" name="Text Box 48"/>
              <p:cNvSpPr txBox="1">
                <a:spLocks noChangeArrowheads="1"/>
              </p:cNvSpPr>
              <p:nvPr/>
            </p:nvSpPr>
            <p:spPr bwMode="auto">
              <a:xfrm>
                <a:off x="1502" y="3778"/>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49184" name="Text Box 49"/>
              <p:cNvSpPr txBox="1">
                <a:spLocks noChangeArrowheads="1"/>
              </p:cNvSpPr>
              <p:nvPr/>
            </p:nvSpPr>
            <p:spPr bwMode="auto">
              <a:xfrm>
                <a:off x="1853" y="3786"/>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grpSp>
      </p:grpSp>
      <p:sp>
        <p:nvSpPr>
          <p:cNvPr id="49157" name="Text Box 50"/>
          <p:cNvSpPr txBox="1">
            <a:spLocks noChangeArrowheads="1"/>
          </p:cNvSpPr>
          <p:nvPr/>
        </p:nvSpPr>
        <p:spPr bwMode="auto">
          <a:xfrm>
            <a:off x="5467350" y="5602288"/>
            <a:ext cx="33226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A directed graph and the </a:t>
            </a:r>
            <a:br>
              <a:rPr lang="en-US" altLang="en-US" sz="1600"/>
            </a:br>
            <a:r>
              <a:rPr lang="en-US" altLang="en-US" sz="1600"/>
              <a:t>corresponding matrix is asymmetrical.</a:t>
            </a:r>
          </a:p>
        </p:txBody>
      </p:sp>
      <p:sp>
        <p:nvSpPr>
          <p:cNvPr id="49158" name="Text Box 51"/>
          <p:cNvSpPr txBox="1">
            <a:spLocks noChangeArrowheads="1"/>
          </p:cNvSpPr>
          <p:nvPr/>
        </p:nvSpPr>
        <p:spPr bwMode="auto">
          <a:xfrm>
            <a:off x="403225" y="1695450"/>
            <a:ext cx="4235450" cy="25638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t>Directed graphs, on the other hand,</a:t>
            </a:r>
            <a:br>
              <a:rPr lang="en-US" altLang="en-US" sz="1800"/>
            </a:br>
            <a:r>
              <a:rPr lang="en-US" altLang="en-US" sz="1800"/>
              <a:t>are asymmetrical.  </a:t>
            </a:r>
          </a:p>
          <a:p>
            <a:pPr eaLnBrk="1" hangingPunct="1">
              <a:spcBef>
                <a:spcPct val="0"/>
              </a:spcBef>
              <a:buFontTx/>
              <a:buNone/>
            </a:pPr>
            <a:endParaRPr lang="en-US" altLang="en-US" sz="1800"/>
          </a:p>
          <a:p>
            <a:pPr eaLnBrk="1" hangingPunct="1">
              <a:spcBef>
                <a:spcPct val="0"/>
              </a:spcBef>
              <a:buFontTx/>
              <a:buNone/>
            </a:pPr>
            <a:r>
              <a:rPr lang="en-US" altLang="en-US" sz="1800"/>
              <a:t>We can see that X</a:t>
            </a:r>
            <a:r>
              <a:rPr lang="en-US" altLang="en-US" sz="1800" baseline="-25000"/>
              <a:t>ab</a:t>
            </a:r>
            <a:r>
              <a:rPr lang="en-US" altLang="en-US" sz="1800"/>
              <a:t> =1 and X</a:t>
            </a:r>
            <a:r>
              <a:rPr lang="en-US" altLang="en-US" sz="1800" baseline="-25000"/>
              <a:t>ba</a:t>
            </a:r>
            <a:r>
              <a:rPr lang="en-US" altLang="en-US" sz="1800"/>
              <a:t> =1, </a:t>
            </a:r>
            <a:br>
              <a:rPr lang="en-US" altLang="en-US" sz="1800"/>
            </a:br>
            <a:r>
              <a:rPr lang="en-US" altLang="en-US" sz="1800"/>
              <a:t>therefore a “sends” to b and b “sends” to a.  </a:t>
            </a:r>
            <a:br>
              <a:rPr lang="en-US" altLang="en-US" sz="1800"/>
            </a:br>
            <a:r>
              <a:rPr lang="en-US" altLang="en-US" sz="1800"/>
              <a:t/>
            </a:r>
            <a:br>
              <a:rPr lang="en-US" altLang="en-US" sz="1800"/>
            </a:br>
            <a:r>
              <a:rPr lang="en-US" altLang="en-US" sz="1800"/>
              <a:t>However, X</a:t>
            </a:r>
            <a:r>
              <a:rPr lang="en-US" altLang="en-US" sz="1800" baseline="-25000"/>
              <a:t>bc</a:t>
            </a:r>
            <a:r>
              <a:rPr lang="en-US" altLang="en-US" sz="1800"/>
              <a:t>=0 while X</a:t>
            </a:r>
            <a:r>
              <a:rPr lang="en-US" altLang="en-US" sz="1800" baseline="-25000"/>
              <a:t>cb</a:t>
            </a:r>
            <a:r>
              <a:rPr lang="en-US" altLang="en-US" sz="1800"/>
              <a:t>=1; therefore,</a:t>
            </a:r>
            <a:br>
              <a:rPr lang="en-US" altLang="en-US" sz="1800"/>
            </a:br>
            <a:r>
              <a:rPr lang="en-US" altLang="en-US" sz="1800"/>
              <a:t>c “sends” to b, but b does not reciprocate. </a:t>
            </a:r>
          </a:p>
          <a:p>
            <a:pPr eaLnBrk="1" hangingPunct="1">
              <a:spcBef>
                <a:spcPct val="0"/>
              </a:spcBef>
              <a:buFontTx/>
              <a:buNone/>
            </a:pPr>
            <a:endParaRPr lang="en-US" altLang="en-US" sz="1800"/>
          </a:p>
        </p:txBody>
      </p:sp>
      <p:sp>
        <p:nvSpPr>
          <p:cNvPr id="49159" name="Text Box 52"/>
          <p:cNvSpPr txBox="1">
            <a:spLocks noChangeArrowheads="1"/>
          </p:cNvSpPr>
          <p:nvPr/>
        </p:nvSpPr>
        <p:spPr bwMode="auto">
          <a:xfrm>
            <a:off x="250825" y="633413"/>
            <a:ext cx="2424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Basic Data Structures</a:t>
            </a:r>
          </a:p>
        </p:txBody>
      </p:sp>
      <p:sp>
        <p:nvSpPr>
          <p:cNvPr id="49160" name="Text Box 53"/>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Tree>
    <p:extLst>
      <p:ext uri="{BB962C8B-B14F-4D97-AF65-F5344CB8AC3E}">
        <p14:creationId xmlns:p14="http://schemas.microsoft.com/office/powerpoint/2010/main" val="5111320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17"/>
          <p:cNvGrpSpPr>
            <a:grpSpLocks/>
          </p:cNvGrpSpPr>
          <p:nvPr/>
        </p:nvGrpSpPr>
        <p:grpSpPr bwMode="auto">
          <a:xfrm>
            <a:off x="5340350" y="2787650"/>
            <a:ext cx="2632075" cy="2717800"/>
            <a:chOff x="486" y="2170"/>
            <a:chExt cx="1994" cy="1943"/>
          </a:xfrm>
        </p:grpSpPr>
        <p:sp>
          <p:nvSpPr>
            <p:cNvPr id="50197" name="Text Box 18"/>
            <p:cNvSpPr txBox="1">
              <a:spLocks noChangeArrowheads="1"/>
            </p:cNvSpPr>
            <p:nvPr/>
          </p:nvSpPr>
          <p:spPr bwMode="auto">
            <a:xfrm>
              <a:off x="822" y="2170"/>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p>
          </p:txBody>
        </p:sp>
        <p:sp>
          <p:nvSpPr>
            <p:cNvPr id="50198" name="Text Box 19"/>
            <p:cNvSpPr txBox="1">
              <a:spLocks noChangeArrowheads="1"/>
            </p:cNvSpPr>
            <p:nvPr/>
          </p:nvSpPr>
          <p:spPr bwMode="auto">
            <a:xfrm>
              <a:off x="1168" y="217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b</a:t>
              </a:r>
            </a:p>
          </p:txBody>
        </p:sp>
        <p:sp>
          <p:nvSpPr>
            <p:cNvPr id="50199" name="Text Box 20"/>
            <p:cNvSpPr txBox="1">
              <a:spLocks noChangeArrowheads="1"/>
            </p:cNvSpPr>
            <p:nvPr/>
          </p:nvSpPr>
          <p:spPr bwMode="auto">
            <a:xfrm>
              <a:off x="1526" y="2170"/>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c</a:t>
              </a:r>
            </a:p>
          </p:txBody>
        </p:sp>
        <p:sp>
          <p:nvSpPr>
            <p:cNvPr id="50200" name="Text Box 21"/>
            <p:cNvSpPr txBox="1">
              <a:spLocks noChangeArrowheads="1"/>
            </p:cNvSpPr>
            <p:nvPr/>
          </p:nvSpPr>
          <p:spPr bwMode="auto">
            <a:xfrm>
              <a:off x="1871" y="217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a:t>
              </a:r>
            </a:p>
          </p:txBody>
        </p:sp>
        <p:sp>
          <p:nvSpPr>
            <p:cNvPr id="50201" name="Text Box 22"/>
            <p:cNvSpPr txBox="1">
              <a:spLocks noChangeArrowheads="1"/>
            </p:cNvSpPr>
            <p:nvPr/>
          </p:nvSpPr>
          <p:spPr bwMode="auto">
            <a:xfrm>
              <a:off x="2230" y="2170"/>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a:t>
              </a:r>
            </a:p>
          </p:txBody>
        </p:sp>
        <p:grpSp>
          <p:nvGrpSpPr>
            <p:cNvPr id="50202" name="Group 23"/>
            <p:cNvGrpSpPr>
              <a:grpSpLocks/>
            </p:cNvGrpSpPr>
            <p:nvPr/>
          </p:nvGrpSpPr>
          <p:grpSpPr bwMode="auto">
            <a:xfrm>
              <a:off x="486" y="2444"/>
              <a:ext cx="1994" cy="1669"/>
              <a:chOff x="486" y="2444"/>
              <a:chExt cx="1994" cy="1669"/>
            </a:xfrm>
          </p:grpSpPr>
          <p:sp>
            <p:nvSpPr>
              <p:cNvPr id="50203" name="Rectangle 24"/>
              <p:cNvSpPr>
                <a:spLocks noChangeArrowheads="1"/>
              </p:cNvSpPr>
              <p:nvPr/>
            </p:nvSpPr>
            <p:spPr bwMode="auto">
              <a:xfrm>
                <a:off x="728" y="2448"/>
                <a:ext cx="1752" cy="15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grpSp>
            <p:nvGrpSpPr>
              <p:cNvPr id="50204" name="Group 25"/>
              <p:cNvGrpSpPr>
                <a:grpSpLocks/>
              </p:cNvGrpSpPr>
              <p:nvPr/>
            </p:nvGrpSpPr>
            <p:grpSpPr bwMode="auto">
              <a:xfrm>
                <a:off x="1064" y="2456"/>
                <a:ext cx="1072" cy="1592"/>
                <a:chOff x="1064" y="2456"/>
                <a:chExt cx="1072" cy="1592"/>
              </a:xfrm>
            </p:grpSpPr>
            <p:sp>
              <p:nvSpPr>
                <p:cNvPr id="50225" name="Line 26"/>
                <p:cNvSpPr>
                  <a:spLocks noChangeShapeType="1"/>
                </p:cNvSpPr>
                <p:nvPr/>
              </p:nvSpPr>
              <p:spPr bwMode="auto">
                <a:xfrm>
                  <a:off x="1064"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26" name="Line 27"/>
                <p:cNvSpPr>
                  <a:spLocks noChangeShapeType="1"/>
                </p:cNvSpPr>
                <p:nvPr/>
              </p:nvSpPr>
              <p:spPr bwMode="auto">
                <a:xfrm>
                  <a:off x="1421"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27" name="Line 28"/>
                <p:cNvSpPr>
                  <a:spLocks noChangeShapeType="1"/>
                </p:cNvSpPr>
                <p:nvPr/>
              </p:nvSpPr>
              <p:spPr bwMode="auto">
                <a:xfrm>
                  <a:off x="1778"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28" name="Line 29"/>
                <p:cNvSpPr>
                  <a:spLocks noChangeShapeType="1"/>
                </p:cNvSpPr>
                <p:nvPr/>
              </p:nvSpPr>
              <p:spPr bwMode="auto">
                <a:xfrm>
                  <a:off x="2136"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205" name="Group 30"/>
              <p:cNvGrpSpPr>
                <a:grpSpLocks/>
              </p:cNvGrpSpPr>
              <p:nvPr/>
            </p:nvGrpSpPr>
            <p:grpSpPr bwMode="auto">
              <a:xfrm rot="5400000">
                <a:off x="1076" y="2404"/>
                <a:ext cx="1072" cy="1728"/>
                <a:chOff x="1064" y="2456"/>
                <a:chExt cx="1072" cy="1592"/>
              </a:xfrm>
            </p:grpSpPr>
            <p:sp>
              <p:nvSpPr>
                <p:cNvPr id="50221" name="Line 31"/>
                <p:cNvSpPr>
                  <a:spLocks noChangeShapeType="1"/>
                </p:cNvSpPr>
                <p:nvPr/>
              </p:nvSpPr>
              <p:spPr bwMode="auto">
                <a:xfrm>
                  <a:off x="1064"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22" name="Line 32"/>
                <p:cNvSpPr>
                  <a:spLocks noChangeShapeType="1"/>
                </p:cNvSpPr>
                <p:nvPr/>
              </p:nvSpPr>
              <p:spPr bwMode="auto">
                <a:xfrm>
                  <a:off x="1421"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23" name="Line 33"/>
                <p:cNvSpPr>
                  <a:spLocks noChangeShapeType="1"/>
                </p:cNvSpPr>
                <p:nvPr/>
              </p:nvSpPr>
              <p:spPr bwMode="auto">
                <a:xfrm>
                  <a:off x="1778"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24" name="Line 34"/>
                <p:cNvSpPr>
                  <a:spLocks noChangeShapeType="1"/>
                </p:cNvSpPr>
                <p:nvPr/>
              </p:nvSpPr>
              <p:spPr bwMode="auto">
                <a:xfrm>
                  <a:off x="2136"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0206" name="Text Box 35"/>
              <p:cNvSpPr txBox="1">
                <a:spLocks noChangeArrowheads="1"/>
              </p:cNvSpPr>
              <p:nvPr/>
            </p:nvSpPr>
            <p:spPr bwMode="auto">
              <a:xfrm>
                <a:off x="491" y="2444"/>
                <a:ext cx="24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p>
            </p:txBody>
          </p:sp>
          <p:sp>
            <p:nvSpPr>
              <p:cNvPr id="50207" name="Text Box 36"/>
              <p:cNvSpPr txBox="1">
                <a:spLocks noChangeArrowheads="1"/>
              </p:cNvSpPr>
              <p:nvPr/>
            </p:nvSpPr>
            <p:spPr bwMode="auto">
              <a:xfrm>
                <a:off x="486" y="2768"/>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b</a:t>
                </a:r>
              </a:p>
            </p:txBody>
          </p:sp>
          <p:sp>
            <p:nvSpPr>
              <p:cNvPr id="50208" name="Text Box 37"/>
              <p:cNvSpPr txBox="1">
                <a:spLocks noChangeArrowheads="1"/>
              </p:cNvSpPr>
              <p:nvPr/>
            </p:nvSpPr>
            <p:spPr bwMode="auto">
              <a:xfrm>
                <a:off x="491" y="3095"/>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c</a:t>
                </a:r>
              </a:p>
            </p:txBody>
          </p:sp>
          <p:sp>
            <p:nvSpPr>
              <p:cNvPr id="50209" name="Text Box 38"/>
              <p:cNvSpPr txBox="1">
                <a:spLocks noChangeArrowheads="1"/>
              </p:cNvSpPr>
              <p:nvPr/>
            </p:nvSpPr>
            <p:spPr bwMode="auto">
              <a:xfrm>
                <a:off x="486" y="3446"/>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a:t>
                </a:r>
              </a:p>
            </p:txBody>
          </p:sp>
          <p:sp>
            <p:nvSpPr>
              <p:cNvPr id="50210" name="Text Box 39"/>
              <p:cNvSpPr txBox="1">
                <a:spLocks noChangeArrowheads="1"/>
              </p:cNvSpPr>
              <p:nvPr/>
            </p:nvSpPr>
            <p:spPr bwMode="auto">
              <a:xfrm>
                <a:off x="492" y="3771"/>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a:t>
                </a:r>
              </a:p>
            </p:txBody>
          </p:sp>
          <p:sp>
            <p:nvSpPr>
              <p:cNvPr id="50211" name="Text Box 40"/>
              <p:cNvSpPr txBox="1">
                <a:spLocks noChangeArrowheads="1"/>
              </p:cNvSpPr>
              <p:nvPr/>
            </p:nvSpPr>
            <p:spPr bwMode="auto">
              <a:xfrm>
                <a:off x="1141" y="2451"/>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0212" name="Text Box 41"/>
              <p:cNvSpPr txBox="1">
                <a:spLocks noChangeArrowheads="1"/>
              </p:cNvSpPr>
              <p:nvPr/>
            </p:nvSpPr>
            <p:spPr bwMode="auto">
              <a:xfrm>
                <a:off x="797" y="2764"/>
                <a:ext cx="2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3</a:t>
                </a:r>
              </a:p>
            </p:txBody>
          </p:sp>
          <p:sp>
            <p:nvSpPr>
              <p:cNvPr id="50213" name="Text Box 42"/>
              <p:cNvSpPr txBox="1">
                <a:spLocks noChangeArrowheads="1"/>
              </p:cNvSpPr>
              <p:nvPr/>
            </p:nvSpPr>
            <p:spPr bwMode="auto">
              <a:xfrm>
                <a:off x="1502" y="2768"/>
                <a:ext cx="1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0214" name="Text Box 43"/>
              <p:cNvSpPr txBox="1">
                <a:spLocks noChangeArrowheads="1"/>
              </p:cNvSpPr>
              <p:nvPr/>
            </p:nvSpPr>
            <p:spPr bwMode="auto">
              <a:xfrm>
                <a:off x="1141" y="3139"/>
                <a:ext cx="2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0215" name="Text Box 44"/>
              <p:cNvSpPr txBox="1">
                <a:spLocks noChangeArrowheads="1"/>
              </p:cNvSpPr>
              <p:nvPr/>
            </p:nvSpPr>
            <p:spPr bwMode="auto">
              <a:xfrm>
                <a:off x="1846" y="3122"/>
                <a:ext cx="2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2</a:t>
                </a:r>
              </a:p>
            </p:txBody>
          </p:sp>
          <p:sp>
            <p:nvSpPr>
              <p:cNvPr id="50216" name="Text Box 45"/>
              <p:cNvSpPr txBox="1">
                <a:spLocks noChangeArrowheads="1"/>
              </p:cNvSpPr>
              <p:nvPr/>
            </p:nvSpPr>
            <p:spPr bwMode="auto">
              <a:xfrm>
                <a:off x="2206" y="3130"/>
                <a:ext cx="2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4</a:t>
                </a:r>
              </a:p>
            </p:txBody>
          </p:sp>
          <p:sp>
            <p:nvSpPr>
              <p:cNvPr id="50217" name="Text Box 46"/>
              <p:cNvSpPr txBox="1">
                <a:spLocks noChangeArrowheads="1"/>
              </p:cNvSpPr>
              <p:nvPr/>
            </p:nvSpPr>
            <p:spPr bwMode="auto">
              <a:xfrm>
                <a:off x="1502" y="3483"/>
                <a:ext cx="1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0218" name="Text Box 47"/>
              <p:cNvSpPr txBox="1">
                <a:spLocks noChangeArrowheads="1"/>
              </p:cNvSpPr>
              <p:nvPr/>
            </p:nvSpPr>
            <p:spPr bwMode="auto">
              <a:xfrm>
                <a:off x="2214" y="3490"/>
                <a:ext cx="1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0219" name="Text Box 48"/>
              <p:cNvSpPr txBox="1">
                <a:spLocks noChangeArrowheads="1"/>
              </p:cNvSpPr>
              <p:nvPr/>
            </p:nvSpPr>
            <p:spPr bwMode="auto">
              <a:xfrm>
                <a:off x="1502" y="3778"/>
                <a:ext cx="2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2</a:t>
                </a:r>
              </a:p>
            </p:txBody>
          </p:sp>
          <p:sp>
            <p:nvSpPr>
              <p:cNvPr id="50220" name="Text Box 49"/>
              <p:cNvSpPr txBox="1">
                <a:spLocks noChangeArrowheads="1"/>
              </p:cNvSpPr>
              <p:nvPr/>
            </p:nvSpPr>
            <p:spPr bwMode="auto">
              <a:xfrm>
                <a:off x="1853" y="3786"/>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grpSp>
      </p:grpSp>
      <p:sp>
        <p:nvSpPr>
          <p:cNvPr id="50179" name="Text Box 50"/>
          <p:cNvSpPr txBox="1">
            <a:spLocks noChangeArrowheads="1"/>
          </p:cNvSpPr>
          <p:nvPr/>
        </p:nvSpPr>
        <p:spPr bwMode="auto">
          <a:xfrm>
            <a:off x="5467350" y="5602288"/>
            <a:ext cx="33226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A directed graph and the </a:t>
            </a:r>
            <a:br>
              <a:rPr lang="en-US" altLang="en-US" sz="1600"/>
            </a:br>
            <a:r>
              <a:rPr lang="en-US" altLang="en-US" sz="1600"/>
              <a:t>corresponding matrix is asymmetrical.</a:t>
            </a:r>
          </a:p>
        </p:txBody>
      </p:sp>
      <p:sp>
        <p:nvSpPr>
          <p:cNvPr id="50180" name="Text Box 51"/>
          <p:cNvSpPr txBox="1">
            <a:spLocks noChangeArrowheads="1"/>
          </p:cNvSpPr>
          <p:nvPr/>
        </p:nvSpPr>
        <p:spPr bwMode="auto">
          <a:xfrm>
            <a:off x="403225" y="1695450"/>
            <a:ext cx="4235450" cy="25638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t>Directed graphs, on the other hand,</a:t>
            </a:r>
            <a:br>
              <a:rPr lang="en-US" altLang="en-US" sz="1800"/>
            </a:br>
            <a:r>
              <a:rPr lang="en-US" altLang="en-US" sz="1800"/>
              <a:t>are asymmetrical.  </a:t>
            </a:r>
          </a:p>
          <a:p>
            <a:pPr eaLnBrk="1" hangingPunct="1">
              <a:spcBef>
                <a:spcPct val="0"/>
              </a:spcBef>
              <a:buFontTx/>
              <a:buNone/>
            </a:pPr>
            <a:endParaRPr lang="en-US" altLang="en-US" sz="1800"/>
          </a:p>
          <a:p>
            <a:pPr eaLnBrk="1" hangingPunct="1">
              <a:spcBef>
                <a:spcPct val="0"/>
              </a:spcBef>
              <a:buFontTx/>
              <a:buNone/>
            </a:pPr>
            <a:r>
              <a:rPr lang="en-US" altLang="en-US" sz="1800"/>
              <a:t>We can see that X</a:t>
            </a:r>
            <a:r>
              <a:rPr lang="en-US" altLang="en-US" sz="1800" baseline="-25000"/>
              <a:t>ab</a:t>
            </a:r>
            <a:r>
              <a:rPr lang="en-US" altLang="en-US" sz="1800"/>
              <a:t> =1 and X</a:t>
            </a:r>
            <a:r>
              <a:rPr lang="en-US" altLang="en-US" sz="1800" baseline="-25000"/>
              <a:t>ba</a:t>
            </a:r>
            <a:r>
              <a:rPr lang="en-US" altLang="en-US" sz="1800"/>
              <a:t> =1, </a:t>
            </a:r>
            <a:br>
              <a:rPr lang="en-US" altLang="en-US" sz="1800"/>
            </a:br>
            <a:r>
              <a:rPr lang="en-US" altLang="en-US" sz="1800"/>
              <a:t>therefore a “sends” to b and b “sends” to a.  </a:t>
            </a:r>
            <a:br>
              <a:rPr lang="en-US" altLang="en-US" sz="1800"/>
            </a:br>
            <a:r>
              <a:rPr lang="en-US" altLang="en-US" sz="1800"/>
              <a:t/>
            </a:r>
            <a:br>
              <a:rPr lang="en-US" altLang="en-US" sz="1800"/>
            </a:br>
            <a:r>
              <a:rPr lang="en-US" altLang="en-US" sz="1800"/>
              <a:t>However, X</a:t>
            </a:r>
            <a:r>
              <a:rPr lang="en-US" altLang="en-US" sz="1800" baseline="-25000"/>
              <a:t>bc</a:t>
            </a:r>
            <a:r>
              <a:rPr lang="en-US" altLang="en-US" sz="1800"/>
              <a:t>=0 while X</a:t>
            </a:r>
            <a:r>
              <a:rPr lang="en-US" altLang="en-US" sz="1800" baseline="-25000"/>
              <a:t>cb</a:t>
            </a:r>
            <a:r>
              <a:rPr lang="en-US" altLang="en-US" sz="1800"/>
              <a:t>=1; therefore,</a:t>
            </a:r>
            <a:br>
              <a:rPr lang="en-US" altLang="en-US" sz="1800"/>
            </a:br>
            <a:r>
              <a:rPr lang="en-US" altLang="en-US" sz="1800"/>
              <a:t>c “sends” to b, but b does not reciprocate. </a:t>
            </a:r>
          </a:p>
          <a:p>
            <a:pPr eaLnBrk="1" hangingPunct="1">
              <a:spcBef>
                <a:spcPct val="0"/>
              </a:spcBef>
              <a:buFontTx/>
              <a:buNone/>
            </a:pPr>
            <a:endParaRPr lang="en-US" altLang="en-US" sz="1800"/>
          </a:p>
        </p:txBody>
      </p:sp>
      <p:sp>
        <p:nvSpPr>
          <p:cNvPr id="50181" name="Text Box 52"/>
          <p:cNvSpPr txBox="1">
            <a:spLocks noChangeArrowheads="1"/>
          </p:cNvSpPr>
          <p:nvPr/>
        </p:nvSpPr>
        <p:spPr bwMode="auto">
          <a:xfrm>
            <a:off x="250825" y="633413"/>
            <a:ext cx="2424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Basic Data Structures</a:t>
            </a:r>
          </a:p>
        </p:txBody>
      </p:sp>
      <p:sp>
        <p:nvSpPr>
          <p:cNvPr id="50182" name="Text Box 53"/>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grpSp>
        <p:nvGrpSpPr>
          <p:cNvPr id="50183" name="Group 55"/>
          <p:cNvGrpSpPr>
            <a:grpSpLocks/>
          </p:cNvGrpSpPr>
          <p:nvPr/>
        </p:nvGrpSpPr>
        <p:grpSpPr bwMode="auto">
          <a:xfrm>
            <a:off x="4821238" y="1282700"/>
            <a:ext cx="3721100" cy="1331913"/>
            <a:chOff x="4829175" y="4338638"/>
            <a:chExt cx="3721100" cy="1331912"/>
          </a:xfrm>
        </p:grpSpPr>
        <p:sp>
          <p:nvSpPr>
            <p:cNvPr id="50184" name="Text Box 34"/>
            <p:cNvSpPr txBox="1">
              <a:spLocks noChangeArrowheads="1"/>
            </p:cNvSpPr>
            <p:nvPr/>
          </p:nvSpPr>
          <p:spPr bwMode="auto">
            <a:xfrm>
              <a:off x="5715000" y="5334000"/>
              <a:ext cx="1574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t>Directed, Valued</a:t>
              </a:r>
            </a:p>
          </p:txBody>
        </p:sp>
        <p:sp>
          <p:nvSpPr>
            <p:cNvPr id="50185" name="Oval 35"/>
            <p:cNvSpPr>
              <a:spLocks noChangeArrowheads="1"/>
            </p:cNvSpPr>
            <p:nvPr/>
          </p:nvSpPr>
          <p:spPr bwMode="auto">
            <a:xfrm>
              <a:off x="4829175" y="4948238"/>
              <a:ext cx="258763"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a</a:t>
              </a:r>
            </a:p>
          </p:txBody>
        </p:sp>
        <p:sp>
          <p:nvSpPr>
            <p:cNvPr id="50186" name="Oval 36"/>
            <p:cNvSpPr>
              <a:spLocks noChangeArrowheads="1"/>
            </p:cNvSpPr>
            <p:nvPr/>
          </p:nvSpPr>
          <p:spPr bwMode="auto">
            <a:xfrm>
              <a:off x="5724525" y="4338638"/>
              <a:ext cx="258763"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b</a:t>
              </a:r>
            </a:p>
          </p:txBody>
        </p:sp>
        <p:sp>
          <p:nvSpPr>
            <p:cNvPr id="50187" name="Oval 37"/>
            <p:cNvSpPr>
              <a:spLocks noChangeArrowheads="1"/>
            </p:cNvSpPr>
            <p:nvPr/>
          </p:nvSpPr>
          <p:spPr bwMode="auto">
            <a:xfrm>
              <a:off x="6383338" y="4948238"/>
              <a:ext cx="258762"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c</a:t>
              </a:r>
            </a:p>
          </p:txBody>
        </p:sp>
        <p:sp>
          <p:nvSpPr>
            <p:cNvPr id="50188" name="Oval 38"/>
            <p:cNvSpPr>
              <a:spLocks noChangeArrowheads="1"/>
            </p:cNvSpPr>
            <p:nvPr/>
          </p:nvSpPr>
          <p:spPr bwMode="auto">
            <a:xfrm>
              <a:off x="8291513" y="4948238"/>
              <a:ext cx="258762"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e</a:t>
              </a:r>
            </a:p>
          </p:txBody>
        </p:sp>
        <p:sp>
          <p:nvSpPr>
            <p:cNvPr id="50189" name="Oval 39"/>
            <p:cNvSpPr>
              <a:spLocks noChangeArrowheads="1"/>
            </p:cNvSpPr>
            <p:nvPr/>
          </p:nvSpPr>
          <p:spPr bwMode="auto">
            <a:xfrm>
              <a:off x="7431088" y="4338638"/>
              <a:ext cx="260350" cy="254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bg2"/>
                  </a:solidFill>
                </a:rPr>
                <a:t>d</a:t>
              </a:r>
            </a:p>
          </p:txBody>
        </p:sp>
        <p:sp>
          <p:nvSpPr>
            <p:cNvPr id="50190" name="Freeform 40"/>
            <p:cNvSpPr>
              <a:spLocks/>
            </p:cNvSpPr>
            <p:nvPr/>
          </p:nvSpPr>
          <p:spPr bwMode="auto">
            <a:xfrm>
              <a:off x="5070475" y="4497388"/>
              <a:ext cx="609600" cy="508000"/>
            </a:xfrm>
            <a:custGeom>
              <a:avLst/>
              <a:gdLst>
                <a:gd name="T0" fmla="*/ 0 w 384"/>
                <a:gd name="T1" fmla="*/ 2147483647 h 320"/>
                <a:gd name="T2" fmla="*/ 2147483647 w 384"/>
                <a:gd name="T3" fmla="*/ 2147483647 h 320"/>
                <a:gd name="T4" fmla="*/ 2147483647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1" name="Freeform 41"/>
            <p:cNvSpPr>
              <a:spLocks/>
            </p:cNvSpPr>
            <p:nvPr/>
          </p:nvSpPr>
          <p:spPr bwMode="auto">
            <a:xfrm flipH="1" flipV="1">
              <a:off x="5095875" y="4637088"/>
              <a:ext cx="609600" cy="508000"/>
            </a:xfrm>
            <a:custGeom>
              <a:avLst/>
              <a:gdLst>
                <a:gd name="T0" fmla="*/ 0 w 384"/>
                <a:gd name="T1" fmla="*/ 2147483647 h 320"/>
                <a:gd name="T2" fmla="*/ 2147483647 w 384"/>
                <a:gd name="T3" fmla="*/ 2147483647 h 320"/>
                <a:gd name="T4" fmla="*/ 2147483647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571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2" name="Freeform 42"/>
            <p:cNvSpPr>
              <a:spLocks/>
            </p:cNvSpPr>
            <p:nvPr/>
          </p:nvSpPr>
          <p:spPr bwMode="auto">
            <a:xfrm>
              <a:off x="6657975" y="4471988"/>
              <a:ext cx="698500" cy="533400"/>
            </a:xfrm>
            <a:custGeom>
              <a:avLst/>
              <a:gdLst>
                <a:gd name="T0" fmla="*/ 0 w 440"/>
                <a:gd name="T1" fmla="*/ 2147483647 h 336"/>
                <a:gd name="T2" fmla="*/ 2147483647 w 440"/>
                <a:gd name="T3" fmla="*/ 2147483647 h 336"/>
                <a:gd name="T4" fmla="*/ 2147483647 w 440"/>
                <a:gd name="T5" fmla="*/ 0 h 336"/>
                <a:gd name="T6" fmla="*/ 0 60000 65536"/>
                <a:gd name="T7" fmla="*/ 0 60000 65536"/>
                <a:gd name="T8" fmla="*/ 0 60000 65536"/>
              </a:gdLst>
              <a:ahLst/>
              <a:cxnLst>
                <a:cxn ang="T6">
                  <a:pos x="T0" y="T1"/>
                </a:cxn>
                <a:cxn ang="T7">
                  <a:pos x="T2" y="T3"/>
                </a:cxn>
                <a:cxn ang="T8">
                  <a:pos x="T4" y="T5"/>
                </a:cxn>
              </a:cxnLst>
              <a:rect l="0" t="0" r="r" b="b"/>
              <a:pathLst>
                <a:path w="440" h="336">
                  <a:moveTo>
                    <a:pt x="0" y="336"/>
                  </a:moveTo>
                  <a:cubicBezTo>
                    <a:pt x="25" y="296"/>
                    <a:pt x="79" y="152"/>
                    <a:pt x="152" y="96"/>
                  </a:cubicBezTo>
                  <a:cubicBezTo>
                    <a:pt x="225" y="40"/>
                    <a:pt x="380" y="20"/>
                    <a:pt x="440" y="0"/>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3" name="Freeform 43"/>
            <p:cNvSpPr>
              <a:spLocks/>
            </p:cNvSpPr>
            <p:nvPr/>
          </p:nvSpPr>
          <p:spPr bwMode="auto">
            <a:xfrm>
              <a:off x="6708775" y="5106988"/>
              <a:ext cx="1511300" cy="241300"/>
            </a:xfrm>
            <a:custGeom>
              <a:avLst/>
              <a:gdLst>
                <a:gd name="T0" fmla="*/ 0 w 952"/>
                <a:gd name="T1" fmla="*/ 2147483647 h 152"/>
                <a:gd name="T2" fmla="*/ 2147483647 w 952"/>
                <a:gd name="T3" fmla="*/ 2147483647 h 152"/>
                <a:gd name="T4" fmla="*/ 2147483647 w 952"/>
                <a:gd name="T5" fmla="*/ 2147483647 h 152"/>
                <a:gd name="T6" fmla="*/ 2147483647 w 952"/>
                <a:gd name="T7" fmla="*/ 0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 h="152">
                  <a:moveTo>
                    <a:pt x="0" y="24"/>
                  </a:moveTo>
                  <a:cubicBezTo>
                    <a:pt x="60" y="43"/>
                    <a:pt x="244" y="120"/>
                    <a:pt x="360" y="136"/>
                  </a:cubicBezTo>
                  <a:cubicBezTo>
                    <a:pt x="476" y="152"/>
                    <a:pt x="597" y="143"/>
                    <a:pt x="696" y="120"/>
                  </a:cubicBezTo>
                  <a:cubicBezTo>
                    <a:pt x="795" y="97"/>
                    <a:pt x="899" y="25"/>
                    <a:pt x="952" y="0"/>
                  </a:cubicBezTo>
                </a:path>
              </a:pathLst>
            </a:custGeom>
            <a:noFill/>
            <a:ln w="571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4" name="Freeform 44"/>
            <p:cNvSpPr>
              <a:spLocks/>
            </p:cNvSpPr>
            <p:nvPr/>
          </p:nvSpPr>
          <p:spPr bwMode="auto">
            <a:xfrm flipH="1">
              <a:off x="7724775" y="4522788"/>
              <a:ext cx="609600" cy="508000"/>
            </a:xfrm>
            <a:custGeom>
              <a:avLst/>
              <a:gdLst>
                <a:gd name="T0" fmla="*/ 0 w 384"/>
                <a:gd name="T1" fmla="*/ 2147483647 h 320"/>
                <a:gd name="T2" fmla="*/ 2147483647 w 384"/>
                <a:gd name="T3" fmla="*/ 2147483647 h 320"/>
                <a:gd name="T4" fmla="*/ 2147483647 w 384"/>
                <a:gd name="T5" fmla="*/ 0 h 320"/>
                <a:gd name="T6" fmla="*/ 0 60000 65536"/>
                <a:gd name="T7" fmla="*/ 0 60000 65536"/>
                <a:gd name="T8" fmla="*/ 0 60000 65536"/>
              </a:gdLst>
              <a:ahLst/>
              <a:cxnLst>
                <a:cxn ang="T6">
                  <a:pos x="T0" y="T1"/>
                </a:cxn>
                <a:cxn ang="T7">
                  <a:pos x="T2" y="T3"/>
                </a:cxn>
                <a:cxn ang="T8">
                  <a:pos x="T4" y="T5"/>
                </a:cxn>
              </a:cxnLst>
              <a:rect l="0" t="0" r="r" b="b"/>
              <a:pathLst>
                <a:path w="384" h="320">
                  <a:moveTo>
                    <a:pt x="0" y="320"/>
                  </a:moveTo>
                  <a:cubicBezTo>
                    <a:pt x="19" y="288"/>
                    <a:pt x="48" y="181"/>
                    <a:pt x="112" y="128"/>
                  </a:cubicBezTo>
                  <a:cubicBezTo>
                    <a:pt x="176" y="75"/>
                    <a:pt x="327" y="27"/>
                    <a:pt x="384"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5" name="Freeform 45"/>
            <p:cNvSpPr>
              <a:spLocks/>
            </p:cNvSpPr>
            <p:nvPr/>
          </p:nvSpPr>
          <p:spPr bwMode="auto">
            <a:xfrm flipH="1" flipV="1">
              <a:off x="6696075" y="4840288"/>
              <a:ext cx="1511300" cy="241300"/>
            </a:xfrm>
            <a:custGeom>
              <a:avLst/>
              <a:gdLst>
                <a:gd name="T0" fmla="*/ 0 w 952"/>
                <a:gd name="T1" fmla="*/ 2147483647 h 152"/>
                <a:gd name="T2" fmla="*/ 2147483647 w 952"/>
                <a:gd name="T3" fmla="*/ 2147483647 h 152"/>
                <a:gd name="T4" fmla="*/ 2147483647 w 952"/>
                <a:gd name="T5" fmla="*/ 2147483647 h 152"/>
                <a:gd name="T6" fmla="*/ 2147483647 w 952"/>
                <a:gd name="T7" fmla="*/ 0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 h="152">
                  <a:moveTo>
                    <a:pt x="0" y="24"/>
                  </a:moveTo>
                  <a:cubicBezTo>
                    <a:pt x="60" y="43"/>
                    <a:pt x="244" y="120"/>
                    <a:pt x="360" y="136"/>
                  </a:cubicBezTo>
                  <a:cubicBezTo>
                    <a:pt x="476" y="152"/>
                    <a:pt x="597" y="143"/>
                    <a:pt x="696" y="120"/>
                  </a:cubicBezTo>
                  <a:cubicBezTo>
                    <a:pt x="795" y="97"/>
                    <a:pt x="899" y="25"/>
                    <a:pt x="952" y="0"/>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6" name="Freeform 46"/>
            <p:cNvSpPr>
              <a:spLocks/>
            </p:cNvSpPr>
            <p:nvPr/>
          </p:nvSpPr>
          <p:spPr bwMode="auto">
            <a:xfrm>
              <a:off x="5946775" y="4560888"/>
              <a:ext cx="444500" cy="419100"/>
            </a:xfrm>
            <a:custGeom>
              <a:avLst/>
              <a:gdLst>
                <a:gd name="T0" fmla="*/ 2147483647 w 280"/>
                <a:gd name="T1" fmla="*/ 2147483647 h 264"/>
                <a:gd name="T2" fmla="*/ 2147483647 w 280"/>
                <a:gd name="T3" fmla="*/ 2147483647 h 264"/>
                <a:gd name="T4" fmla="*/ 0 w 280"/>
                <a:gd name="T5" fmla="*/ 0 h 264"/>
                <a:gd name="T6" fmla="*/ 0 60000 65536"/>
                <a:gd name="T7" fmla="*/ 0 60000 65536"/>
                <a:gd name="T8" fmla="*/ 0 60000 65536"/>
              </a:gdLst>
              <a:ahLst/>
              <a:cxnLst>
                <a:cxn ang="T6">
                  <a:pos x="T0" y="T1"/>
                </a:cxn>
                <a:cxn ang="T7">
                  <a:pos x="T2" y="T3"/>
                </a:cxn>
                <a:cxn ang="T8">
                  <a:pos x="T4" y="T5"/>
                </a:cxn>
              </a:cxnLst>
              <a:rect l="0" t="0" r="r" b="b"/>
              <a:pathLst>
                <a:path w="280" h="264">
                  <a:moveTo>
                    <a:pt x="280" y="264"/>
                  </a:moveTo>
                  <a:cubicBezTo>
                    <a:pt x="265" y="233"/>
                    <a:pt x="239" y="124"/>
                    <a:pt x="192" y="80"/>
                  </a:cubicBezTo>
                  <a:cubicBezTo>
                    <a:pt x="145" y="36"/>
                    <a:pt x="40" y="17"/>
                    <a:pt x="0"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57886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613025" y="1108075"/>
            <a:ext cx="4506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a:t>From matrices to lists (binary)</a:t>
            </a:r>
          </a:p>
        </p:txBody>
      </p:sp>
      <p:grpSp>
        <p:nvGrpSpPr>
          <p:cNvPr id="51203" name="Group 3"/>
          <p:cNvGrpSpPr>
            <a:grpSpLocks/>
          </p:cNvGrpSpPr>
          <p:nvPr/>
        </p:nvGrpSpPr>
        <p:grpSpPr bwMode="auto">
          <a:xfrm>
            <a:off x="2308225" y="2759075"/>
            <a:ext cx="2632075" cy="2717800"/>
            <a:chOff x="486" y="2170"/>
            <a:chExt cx="1994" cy="1943"/>
          </a:xfrm>
        </p:grpSpPr>
        <p:sp>
          <p:nvSpPr>
            <p:cNvPr id="51222" name="Text Box 4"/>
            <p:cNvSpPr txBox="1">
              <a:spLocks noChangeArrowheads="1"/>
            </p:cNvSpPr>
            <p:nvPr/>
          </p:nvSpPr>
          <p:spPr bwMode="auto">
            <a:xfrm>
              <a:off x="822" y="2170"/>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p>
          </p:txBody>
        </p:sp>
        <p:sp>
          <p:nvSpPr>
            <p:cNvPr id="51223" name="Text Box 5"/>
            <p:cNvSpPr txBox="1">
              <a:spLocks noChangeArrowheads="1"/>
            </p:cNvSpPr>
            <p:nvPr/>
          </p:nvSpPr>
          <p:spPr bwMode="auto">
            <a:xfrm>
              <a:off x="1168" y="217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b</a:t>
              </a:r>
            </a:p>
          </p:txBody>
        </p:sp>
        <p:sp>
          <p:nvSpPr>
            <p:cNvPr id="51224" name="Text Box 6"/>
            <p:cNvSpPr txBox="1">
              <a:spLocks noChangeArrowheads="1"/>
            </p:cNvSpPr>
            <p:nvPr/>
          </p:nvSpPr>
          <p:spPr bwMode="auto">
            <a:xfrm>
              <a:off x="1526" y="2170"/>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c</a:t>
              </a:r>
            </a:p>
          </p:txBody>
        </p:sp>
        <p:sp>
          <p:nvSpPr>
            <p:cNvPr id="51225" name="Text Box 7"/>
            <p:cNvSpPr txBox="1">
              <a:spLocks noChangeArrowheads="1"/>
            </p:cNvSpPr>
            <p:nvPr/>
          </p:nvSpPr>
          <p:spPr bwMode="auto">
            <a:xfrm>
              <a:off x="1871" y="217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a:t>
              </a:r>
            </a:p>
          </p:txBody>
        </p:sp>
        <p:sp>
          <p:nvSpPr>
            <p:cNvPr id="51226" name="Text Box 8"/>
            <p:cNvSpPr txBox="1">
              <a:spLocks noChangeArrowheads="1"/>
            </p:cNvSpPr>
            <p:nvPr/>
          </p:nvSpPr>
          <p:spPr bwMode="auto">
            <a:xfrm>
              <a:off x="2230" y="2170"/>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a:t>
              </a:r>
            </a:p>
          </p:txBody>
        </p:sp>
        <p:grpSp>
          <p:nvGrpSpPr>
            <p:cNvPr id="51227" name="Group 9"/>
            <p:cNvGrpSpPr>
              <a:grpSpLocks/>
            </p:cNvGrpSpPr>
            <p:nvPr/>
          </p:nvGrpSpPr>
          <p:grpSpPr bwMode="auto">
            <a:xfrm>
              <a:off x="486" y="2444"/>
              <a:ext cx="1994" cy="1669"/>
              <a:chOff x="486" y="2444"/>
              <a:chExt cx="1994" cy="1669"/>
            </a:xfrm>
          </p:grpSpPr>
          <p:sp>
            <p:nvSpPr>
              <p:cNvPr id="51228" name="Rectangle 10"/>
              <p:cNvSpPr>
                <a:spLocks noChangeArrowheads="1"/>
              </p:cNvSpPr>
              <p:nvPr/>
            </p:nvSpPr>
            <p:spPr bwMode="auto">
              <a:xfrm>
                <a:off x="728" y="2448"/>
                <a:ext cx="1752" cy="15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grpSp>
            <p:nvGrpSpPr>
              <p:cNvPr id="51229" name="Group 11"/>
              <p:cNvGrpSpPr>
                <a:grpSpLocks/>
              </p:cNvGrpSpPr>
              <p:nvPr/>
            </p:nvGrpSpPr>
            <p:grpSpPr bwMode="auto">
              <a:xfrm>
                <a:off x="1064" y="2456"/>
                <a:ext cx="1072" cy="1592"/>
                <a:chOff x="1064" y="2456"/>
                <a:chExt cx="1072" cy="1592"/>
              </a:xfrm>
            </p:grpSpPr>
            <p:sp>
              <p:nvSpPr>
                <p:cNvPr id="51250" name="Line 12"/>
                <p:cNvSpPr>
                  <a:spLocks noChangeShapeType="1"/>
                </p:cNvSpPr>
                <p:nvPr/>
              </p:nvSpPr>
              <p:spPr bwMode="auto">
                <a:xfrm>
                  <a:off x="1064"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51" name="Line 13"/>
                <p:cNvSpPr>
                  <a:spLocks noChangeShapeType="1"/>
                </p:cNvSpPr>
                <p:nvPr/>
              </p:nvSpPr>
              <p:spPr bwMode="auto">
                <a:xfrm>
                  <a:off x="1421"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52" name="Line 14"/>
                <p:cNvSpPr>
                  <a:spLocks noChangeShapeType="1"/>
                </p:cNvSpPr>
                <p:nvPr/>
              </p:nvSpPr>
              <p:spPr bwMode="auto">
                <a:xfrm>
                  <a:off x="1778"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53" name="Line 15"/>
                <p:cNvSpPr>
                  <a:spLocks noChangeShapeType="1"/>
                </p:cNvSpPr>
                <p:nvPr/>
              </p:nvSpPr>
              <p:spPr bwMode="auto">
                <a:xfrm>
                  <a:off x="2136"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230" name="Group 16"/>
              <p:cNvGrpSpPr>
                <a:grpSpLocks/>
              </p:cNvGrpSpPr>
              <p:nvPr/>
            </p:nvGrpSpPr>
            <p:grpSpPr bwMode="auto">
              <a:xfrm rot="5400000">
                <a:off x="1076" y="2404"/>
                <a:ext cx="1072" cy="1728"/>
                <a:chOff x="1064" y="2456"/>
                <a:chExt cx="1072" cy="1592"/>
              </a:xfrm>
            </p:grpSpPr>
            <p:sp>
              <p:nvSpPr>
                <p:cNvPr id="51246" name="Line 17"/>
                <p:cNvSpPr>
                  <a:spLocks noChangeShapeType="1"/>
                </p:cNvSpPr>
                <p:nvPr/>
              </p:nvSpPr>
              <p:spPr bwMode="auto">
                <a:xfrm>
                  <a:off x="1064"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47" name="Line 18"/>
                <p:cNvSpPr>
                  <a:spLocks noChangeShapeType="1"/>
                </p:cNvSpPr>
                <p:nvPr/>
              </p:nvSpPr>
              <p:spPr bwMode="auto">
                <a:xfrm>
                  <a:off x="1421"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48" name="Line 19"/>
                <p:cNvSpPr>
                  <a:spLocks noChangeShapeType="1"/>
                </p:cNvSpPr>
                <p:nvPr/>
              </p:nvSpPr>
              <p:spPr bwMode="auto">
                <a:xfrm>
                  <a:off x="1778"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49" name="Line 20"/>
                <p:cNvSpPr>
                  <a:spLocks noChangeShapeType="1"/>
                </p:cNvSpPr>
                <p:nvPr/>
              </p:nvSpPr>
              <p:spPr bwMode="auto">
                <a:xfrm>
                  <a:off x="2136"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231" name="Text Box 21"/>
              <p:cNvSpPr txBox="1">
                <a:spLocks noChangeArrowheads="1"/>
              </p:cNvSpPr>
              <p:nvPr/>
            </p:nvSpPr>
            <p:spPr bwMode="auto">
              <a:xfrm>
                <a:off x="491" y="2444"/>
                <a:ext cx="24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p>
            </p:txBody>
          </p:sp>
          <p:sp>
            <p:nvSpPr>
              <p:cNvPr id="51232" name="Text Box 22"/>
              <p:cNvSpPr txBox="1">
                <a:spLocks noChangeArrowheads="1"/>
              </p:cNvSpPr>
              <p:nvPr/>
            </p:nvSpPr>
            <p:spPr bwMode="auto">
              <a:xfrm>
                <a:off x="486" y="2768"/>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b</a:t>
                </a:r>
              </a:p>
            </p:txBody>
          </p:sp>
          <p:sp>
            <p:nvSpPr>
              <p:cNvPr id="51233" name="Text Box 23"/>
              <p:cNvSpPr txBox="1">
                <a:spLocks noChangeArrowheads="1"/>
              </p:cNvSpPr>
              <p:nvPr/>
            </p:nvSpPr>
            <p:spPr bwMode="auto">
              <a:xfrm>
                <a:off x="491" y="3095"/>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c</a:t>
                </a:r>
              </a:p>
            </p:txBody>
          </p:sp>
          <p:sp>
            <p:nvSpPr>
              <p:cNvPr id="51234" name="Text Box 24"/>
              <p:cNvSpPr txBox="1">
                <a:spLocks noChangeArrowheads="1"/>
              </p:cNvSpPr>
              <p:nvPr/>
            </p:nvSpPr>
            <p:spPr bwMode="auto">
              <a:xfrm>
                <a:off x="486" y="3446"/>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a:t>
                </a:r>
              </a:p>
            </p:txBody>
          </p:sp>
          <p:sp>
            <p:nvSpPr>
              <p:cNvPr id="51235" name="Text Box 25"/>
              <p:cNvSpPr txBox="1">
                <a:spLocks noChangeArrowheads="1"/>
              </p:cNvSpPr>
              <p:nvPr/>
            </p:nvSpPr>
            <p:spPr bwMode="auto">
              <a:xfrm>
                <a:off x="492" y="3771"/>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a:t>
                </a:r>
              </a:p>
            </p:txBody>
          </p:sp>
          <p:sp>
            <p:nvSpPr>
              <p:cNvPr id="51236" name="Text Box 26"/>
              <p:cNvSpPr txBox="1">
                <a:spLocks noChangeArrowheads="1"/>
              </p:cNvSpPr>
              <p:nvPr/>
            </p:nvSpPr>
            <p:spPr bwMode="auto">
              <a:xfrm>
                <a:off x="1141" y="2451"/>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1237" name="Text Box 27"/>
              <p:cNvSpPr txBox="1">
                <a:spLocks noChangeArrowheads="1"/>
              </p:cNvSpPr>
              <p:nvPr/>
            </p:nvSpPr>
            <p:spPr bwMode="auto">
              <a:xfrm>
                <a:off x="797" y="2764"/>
                <a:ext cx="25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1238" name="Text Box 28"/>
              <p:cNvSpPr txBox="1">
                <a:spLocks noChangeArrowheads="1"/>
              </p:cNvSpPr>
              <p:nvPr/>
            </p:nvSpPr>
            <p:spPr bwMode="auto">
              <a:xfrm>
                <a:off x="1502" y="2771"/>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1239" name="Text Box 29"/>
              <p:cNvSpPr txBox="1">
                <a:spLocks noChangeArrowheads="1"/>
              </p:cNvSpPr>
              <p:nvPr/>
            </p:nvSpPr>
            <p:spPr bwMode="auto">
              <a:xfrm>
                <a:off x="1141" y="3139"/>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1240" name="Text Box 30"/>
              <p:cNvSpPr txBox="1">
                <a:spLocks noChangeArrowheads="1"/>
              </p:cNvSpPr>
              <p:nvPr/>
            </p:nvSpPr>
            <p:spPr bwMode="auto">
              <a:xfrm>
                <a:off x="1846" y="3122"/>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1241" name="Text Box 31"/>
              <p:cNvSpPr txBox="1">
                <a:spLocks noChangeArrowheads="1"/>
              </p:cNvSpPr>
              <p:nvPr/>
            </p:nvSpPr>
            <p:spPr bwMode="auto">
              <a:xfrm>
                <a:off x="2206" y="313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1242" name="Text Box 32"/>
              <p:cNvSpPr txBox="1">
                <a:spLocks noChangeArrowheads="1"/>
              </p:cNvSpPr>
              <p:nvPr/>
            </p:nvSpPr>
            <p:spPr bwMode="auto">
              <a:xfrm>
                <a:off x="1502" y="3483"/>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1243" name="Text Box 33"/>
              <p:cNvSpPr txBox="1">
                <a:spLocks noChangeArrowheads="1"/>
              </p:cNvSpPr>
              <p:nvPr/>
            </p:nvSpPr>
            <p:spPr bwMode="auto">
              <a:xfrm>
                <a:off x="2214" y="349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1244" name="Text Box 34"/>
              <p:cNvSpPr txBox="1">
                <a:spLocks noChangeArrowheads="1"/>
              </p:cNvSpPr>
              <p:nvPr/>
            </p:nvSpPr>
            <p:spPr bwMode="auto">
              <a:xfrm>
                <a:off x="1502" y="3778"/>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1245" name="Text Box 35"/>
              <p:cNvSpPr txBox="1">
                <a:spLocks noChangeArrowheads="1"/>
              </p:cNvSpPr>
              <p:nvPr/>
            </p:nvSpPr>
            <p:spPr bwMode="auto">
              <a:xfrm>
                <a:off x="1853" y="3786"/>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grpSp>
      </p:grpSp>
      <p:grpSp>
        <p:nvGrpSpPr>
          <p:cNvPr id="51204" name="Group 36"/>
          <p:cNvGrpSpPr>
            <a:grpSpLocks/>
          </p:cNvGrpSpPr>
          <p:nvPr/>
        </p:nvGrpSpPr>
        <p:grpSpPr bwMode="auto">
          <a:xfrm>
            <a:off x="5788025" y="3381375"/>
            <a:ext cx="987425" cy="1917700"/>
            <a:chOff x="3694" y="1354"/>
            <a:chExt cx="622" cy="1208"/>
          </a:xfrm>
        </p:grpSpPr>
        <p:sp>
          <p:nvSpPr>
            <p:cNvPr id="51220" name="Text Box 37"/>
            <p:cNvSpPr txBox="1">
              <a:spLocks noChangeArrowheads="1"/>
            </p:cNvSpPr>
            <p:nvPr/>
          </p:nvSpPr>
          <p:spPr bwMode="auto">
            <a:xfrm>
              <a:off x="3694" y="1354"/>
              <a:ext cx="622"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 b</a:t>
              </a:r>
            </a:p>
            <a:p>
              <a:pPr>
                <a:spcBef>
                  <a:spcPct val="0"/>
                </a:spcBef>
                <a:buFontTx/>
                <a:buNone/>
              </a:pPr>
              <a:r>
                <a:rPr lang="en-US" altLang="en-US" sz="2400"/>
                <a:t>b a c</a:t>
              </a:r>
            </a:p>
            <a:p>
              <a:pPr>
                <a:spcBef>
                  <a:spcPct val="0"/>
                </a:spcBef>
                <a:buFontTx/>
                <a:buNone/>
              </a:pPr>
              <a:r>
                <a:rPr lang="en-US" altLang="en-US" sz="2400"/>
                <a:t>c b d e</a:t>
              </a:r>
            </a:p>
            <a:p>
              <a:pPr>
                <a:spcBef>
                  <a:spcPct val="0"/>
                </a:spcBef>
                <a:buFontTx/>
                <a:buNone/>
              </a:pPr>
              <a:r>
                <a:rPr lang="en-US" altLang="en-US" sz="2400"/>
                <a:t>d c e</a:t>
              </a:r>
            </a:p>
            <a:p>
              <a:pPr>
                <a:spcBef>
                  <a:spcPct val="0"/>
                </a:spcBef>
                <a:buFontTx/>
                <a:buNone/>
              </a:pPr>
              <a:r>
                <a:rPr lang="en-US" altLang="en-US" sz="2400"/>
                <a:t>e c d</a:t>
              </a:r>
            </a:p>
          </p:txBody>
        </p:sp>
        <p:sp>
          <p:nvSpPr>
            <p:cNvPr id="51221" name="Line 38"/>
            <p:cNvSpPr>
              <a:spLocks noChangeShapeType="1"/>
            </p:cNvSpPr>
            <p:nvPr/>
          </p:nvSpPr>
          <p:spPr bwMode="auto">
            <a:xfrm>
              <a:off x="3864" y="1408"/>
              <a:ext cx="0"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205" name="Text Box 39"/>
          <p:cNvSpPr txBox="1">
            <a:spLocks noChangeArrowheads="1"/>
          </p:cNvSpPr>
          <p:nvPr/>
        </p:nvSpPr>
        <p:spPr bwMode="auto">
          <a:xfrm>
            <a:off x="7413625" y="2479675"/>
            <a:ext cx="547688"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 b</a:t>
            </a:r>
          </a:p>
          <a:p>
            <a:pPr>
              <a:spcBef>
                <a:spcPct val="0"/>
              </a:spcBef>
              <a:buFontTx/>
              <a:buNone/>
            </a:pPr>
            <a:r>
              <a:rPr lang="en-US" altLang="en-US" sz="2400"/>
              <a:t>b a</a:t>
            </a:r>
          </a:p>
          <a:p>
            <a:pPr>
              <a:spcBef>
                <a:spcPct val="0"/>
              </a:spcBef>
              <a:buFontTx/>
              <a:buNone/>
            </a:pPr>
            <a:r>
              <a:rPr lang="en-US" altLang="en-US" sz="2400"/>
              <a:t>b c</a:t>
            </a:r>
          </a:p>
          <a:p>
            <a:pPr>
              <a:spcBef>
                <a:spcPct val="0"/>
              </a:spcBef>
              <a:buFontTx/>
              <a:buNone/>
            </a:pPr>
            <a:r>
              <a:rPr lang="en-US" altLang="en-US" sz="2400"/>
              <a:t>c b</a:t>
            </a:r>
          </a:p>
          <a:p>
            <a:pPr>
              <a:spcBef>
                <a:spcPct val="0"/>
              </a:spcBef>
              <a:buFontTx/>
              <a:buNone/>
            </a:pPr>
            <a:r>
              <a:rPr lang="en-US" altLang="en-US" sz="2400"/>
              <a:t>c d</a:t>
            </a:r>
          </a:p>
          <a:p>
            <a:pPr>
              <a:spcBef>
                <a:spcPct val="0"/>
              </a:spcBef>
              <a:buFontTx/>
              <a:buNone/>
            </a:pPr>
            <a:r>
              <a:rPr lang="en-US" altLang="en-US" sz="2400"/>
              <a:t>c e</a:t>
            </a:r>
          </a:p>
          <a:p>
            <a:pPr>
              <a:spcBef>
                <a:spcPct val="0"/>
              </a:spcBef>
              <a:buFontTx/>
              <a:buNone/>
            </a:pPr>
            <a:r>
              <a:rPr lang="en-US" altLang="en-US" sz="2400"/>
              <a:t>d c</a:t>
            </a:r>
          </a:p>
          <a:p>
            <a:pPr>
              <a:spcBef>
                <a:spcPct val="0"/>
              </a:spcBef>
              <a:buFontTx/>
              <a:buNone/>
            </a:pPr>
            <a:r>
              <a:rPr lang="en-US" altLang="en-US" sz="2400"/>
              <a:t>d e</a:t>
            </a:r>
          </a:p>
          <a:p>
            <a:pPr>
              <a:spcBef>
                <a:spcPct val="0"/>
              </a:spcBef>
              <a:buFontTx/>
              <a:buNone/>
            </a:pPr>
            <a:r>
              <a:rPr lang="en-US" altLang="en-US" sz="2400"/>
              <a:t>e c</a:t>
            </a:r>
          </a:p>
          <a:p>
            <a:pPr>
              <a:spcBef>
                <a:spcPct val="0"/>
              </a:spcBef>
              <a:buFontTx/>
              <a:buNone/>
            </a:pPr>
            <a:r>
              <a:rPr lang="en-US" altLang="en-US" sz="2400"/>
              <a:t>e d</a:t>
            </a:r>
          </a:p>
        </p:txBody>
      </p:sp>
      <p:sp>
        <p:nvSpPr>
          <p:cNvPr id="51206" name="Text Box 40"/>
          <p:cNvSpPr txBox="1">
            <a:spLocks noChangeArrowheads="1"/>
          </p:cNvSpPr>
          <p:nvPr/>
        </p:nvSpPr>
        <p:spPr bwMode="auto">
          <a:xfrm>
            <a:off x="5114925" y="2784475"/>
            <a:ext cx="203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Adjacency List</a:t>
            </a:r>
          </a:p>
        </p:txBody>
      </p:sp>
      <p:sp>
        <p:nvSpPr>
          <p:cNvPr id="51207" name="Text Box 41"/>
          <p:cNvSpPr txBox="1">
            <a:spLocks noChangeArrowheads="1"/>
          </p:cNvSpPr>
          <p:nvPr/>
        </p:nvSpPr>
        <p:spPr bwMode="auto">
          <a:xfrm>
            <a:off x="7038975" y="2035175"/>
            <a:ext cx="119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Arc List</a:t>
            </a:r>
          </a:p>
        </p:txBody>
      </p:sp>
      <p:sp>
        <p:nvSpPr>
          <p:cNvPr id="51208" name="Text Box 43"/>
          <p:cNvSpPr txBox="1">
            <a:spLocks noChangeArrowheads="1"/>
          </p:cNvSpPr>
          <p:nvPr/>
        </p:nvSpPr>
        <p:spPr bwMode="auto">
          <a:xfrm>
            <a:off x="319088" y="1714500"/>
            <a:ext cx="568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a:t>Social network analysts also use adjacency lists and arc lists</a:t>
            </a:r>
            <a:br>
              <a:rPr lang="en-US" altLang="en-US" sz="1800"/>
            </a:br>
            <a:r>
              <a:rPr lang="en-US" altLang="en-US" sz="1800"/>
              <a:t>to more efficiently store network data.</a:t>
            </a:r>
          </a:p>
        </p:txBody>
      </p:sp>
      <p:grpSp>
        <p:nvGrpSpPr>
          <p:cNvPr id="51209" name="Group 44"/>
          <p:cNvGrpSpPr>
            <a:grpSpLocks noChangeAspect="1"/>
          </p:cNvGrpSpPr>
          <p:nvPr/>
        </p:nvGrpSpPr>
        <p:grpSpPr bwMode="auto">
          <a:xfrm>
            <a:off x="0" y="3432175"/>
            <a:ext cx="2211388" cy="512763"/>
            <a:chOff x="272" y="2380"/>
            <a:chExt cx="2528" cy="544"/>
          </a:xfrm>
        </p:grpSpPr>
        <p:sp>
          <p:nvSpPr>
            <p:cNvPr id="51214" name="Freeform 45"/>
            <p:cNvSpPr>
              <a:spLocks noChangeAspect="1"/>
            </p:cNvSpPr>
            <p:nvPr/>
          </p:nvSpPr>
          <p:spPr bwMode="auto">
            <a:xfrm>
              <a:off x="368" y="2464"/>
              <a:ext cx="2344" cy="400"/>
            </a:xfrm>
            <a:custGeom>
              <a:avLst/>
              <a:gdLst>
                <a:gd name="T0" fmla="*/ 0 w 2344"/>
                <a:gd name="T1" fmla="*/ 384 h 400"/>
                <a:gd name="T2" fmla="*/ 608 w 2344"/>
                <a:gd name="T3" fmla="*/ 0 h 400"/>
                <a:gd name="T4" fmla="*/ 1048 w 2344"/>
                <a:gd name="T5" fmla="*/ 392 h 400"/>
                <a:gd name="T6" fmla="*/ 1760 w 2344"/>
                <a:gd name="T7" fmla="*/ 0 h 400"/>
                <a:gd name="T8" fmla="*/ 2344 w 2344"/>
                <a:gd name="T9" fmla="*/ 392 h 400"/>
                <a:gd name="T10" fmla="*/ 1064 w 2344"/>
                <a:gd name="T11" fmla="*/ 400 h 4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44" h="400">
                  <a:moveTo>
                    <a:pt x="0" y="384"/>
                  </a:moveTo>
                  <a:lnTo>
                    <a:pt x="608" y="0"/>
                  </a:lnTo>
                  <a:lnTo>
                    <a:pt x="1048" y="392"/>
                  </a:lnTo>
                  <a:lnTo>
                    <a:pt x="1760" y="0"/>
                  </a:lnTo>
                  <a:lnTo>
                    <a:pt x="2344" y="392"/>
                  </a:lnTo>
                  <a:lnTo>
                    <a:pt x="1064" y="40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5" name="Oval 46"/>
            <p:cNvSpPr>
              <a:spLocks noChangeAspect="1" noChangeArrowheads="1"/>
            </p:cNvSpPr>
            <p:nvPr/>
          </p:nvSpPr>
          <p:spPr bwMode="auto">
            <a:xfrm>
              <a:off x="272"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solidFill>
                    <a:schemeClr val="bg2"/>
                  </a:solidFill>
                </a:rPr>
                <a:t>a</a:t>
              </a:r>
            </a:p>
          </p:txBody>
        </p:sp>
        <p:sp>
          <p:nvSpPr>
            <p:cNvPr id="51216" name="Oval 47"/>
            <p:cNvSpPr>
              <a:spLocks noChangeAspect="1" noChangeArrowheads="1"/>
            </p:cNvSpPr>
            <p:nvPr/>
          </p:nvSpPr>
          <p:spPr bwMode="auto">
            <a:xfrm>
              <a:off x="880" y="2380"/>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solidFill>
                    <a:schemeClr val="bg2"/>
                  </a:solidFill>
                </a:rPr>
                <a:t>b</a:t>
              </a:r>
            </a:p>
          </p:txBody>
        </p:sp>
        <p:sp>
          <p:nvSpPr>
            <p:cNvPr id="51217" name="Oval 48"/>
            <p:cNvSpPr>
              <a:spLocks noChangeAspect="1" noChangeArrowheads="1"/>
            </p:cNvSpPr>
            <p:nvPr/>
          </p:nvSpPr>
          <p:spPr bwMode="auto">
            <a:xfrm>
              <a:off x="1328"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solidFill>
                    <a:schemeClr val="bg2"/>
                  </a:solidFill>
                </a:rPr>
                <a:t>c</a:t>
              </a:r>
            </a:p>
          </p:txBody>
        </p:sp>
        <p:sp>
          <p:nvSpPr>
            <p:cNvPr id="51218" name="Oval 49"/>
            <p:cNvSpPr>
              <a:spLocks noChangeAspect="1" noChangeArrowheads="1"/>
            </p:cNvSpPr>
            <p:nvPr/>
          </p:nvSpPr>
          <p:spPr bwMode="auto">
            <a:xfrm>
              <a:off x="2624" y="2764"/>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solidFill>
                    <a:schemeClr val="bg2"/>
                  </a:solidFill>
                </a:rPr>
                <a:t>e</a:t>
              </a:r>
            </a:p>
          </p:txBody>
        </p:sp>
        <p:sp>
          <p:nvSpPr>
            <p:cNvPr id="51219" name="Oval 50"/>
            <p:cNvSpPr>
              <a:spLocks noChangeAspect="1" noChangeArrowheads="1"/>
            </p:cNvSpPr>
            <p:nvPr/>
          </p:nvSpPr>
          <p:spPr bwMode="auto">
            <a:xfrm>
              <a:off x="2040" y="2380"/>
              <a:ext cx="176"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solidFill>
                    <a:schemeClr val="bg2"/>
                  </a:solidFill>
                </a:rPr>
                <a:t>d</a:t>
              </a:r>
            </a:p>
          </p:txBody>
        </p:sp>
      </p:grpSp>
      <p:sp>
        <p:nvSpPr>
          <p:cNvPr id="51210" name="AutoShape 51"/>
          <p:cNvSpPr>
            <a:spLocks noChangeArrowheads="1"/>
          </p:cNvSpPr>
          <p:nvPr/>
        </p:nvSpPr>
        <p:spPr bwMode="auto">
          <a:xfrm>
            <a:off x="752475" y="4238625"/>
            <a:ext cx="381000" cy="171450"/>
          </a:xfrm>
          <a:prstGeom prst="rightArrow">
            <a:avLst>
              <a:gd name="adj1" fmla="val 50000"/>
              <a:gd name="adj2" fmla="val 55556"/>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51211" name="AutoShape 52"/>
          <p:cNvSpPr>
            <a:spLocks noChangeArrowheads="1"/>
          </p:cNvSpPr>
          <p:nvPr/>
        </p:nvSpPr>
        <p:spPr bwMode="auto">
          <a:xfrm>
            <a:off x="5105400" y="4191000"/>
            <a:ext cx="381000" cy="171450"/>
          </a:xfrm>
          <a:prstGeom prst="rightArrow">
            <a:avLst>
              <a:gd name="adj1" fmla="val 50000"/>
              <a:gd name="adj2" fmla="val 55556"/>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51212" name="Text Box 54"/>
          <p:cNvSpPr txBox="1">
            <a:spLocks noChangeArrowheads="1"/>
          </p:cNvSpPr>
          <p:nvPr/>
        </p:nvSpPr>
        <p:spPr bwMode="auto">
          <a:xfrm>
            <a:off x="250825" y="633413"/>
            <a:ext cx="2424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Basic Data Structures</a:t>
            </a:r>
          </a:p>
        </p:txBody>
      </p:sp>
      <p:sp>
        <p:nvSpPr>
          <p:cNvPr id="51213" name="Text Box 55"/>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Tree>
    <p:extLst>
      <p:ext uri="{BB962C8B-B14F-4D97-AF65-F5344CB8AC3E}">
        <p14:creationId xmlns:p14="http://schemas.microsoft.com/office/powerpoint/2010/main" val="18248592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l="1526" t="6705" r="1332" b="1529"/>
          <a:stretch>
            <a:fillRect/>
          </a:stretch>
        </p:blipFill>
        <p:spPr bwMode="auto">
          <a:xfrm>
            <a:off x="123825" y="452438"/>
            <a:ext cx="8877300" cy="628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23825" y="452438"/>
            <a:ext cx="2046288" cy="3873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44" name="Text Box 3"/>
          <p:cNvSpPr txBox="1">
            <a:spLocks noChangeArrowheads="1"/>
          </p:cNvSpPr>
          <p:nvPr/>
        </p:nvSpPr>
        <p:spPr bwMode="auto">
          <a:xfrm>
            <a:off x="152400" y="152400"/>
            <a:ext cx="4197350"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000066"/>
                </a:solidFill>
              </a:rPr>
              <a:t>Introduction </a:t>
            </a:r>
          </a:p>
          <a:p>
            <a:pPr>
              <a:spcBef>
                <a:spcPct val="0"/>
              </a:spcBef>
              <a:buFontTx/>
              <a:buNone/>
            </a:pPr>
            <a:r>
              <a:rPr lang="en-US" altLang="en-US" sz="1400">
                <a:solidFill>
                  <a:srgbClr val="000066"/>
                </a:solidFill>
              </a:rPr>
              <a:t>Countryside High School, by grade</a:t>
            </a:r>
          </a:p>
        </p:txBody>
      </p:sp>
    </p:spTree>
    <p:extLst>
      <p:ext uri="{BB962C8B-B14F-4D97-AF65-F5344CB8AC3E}">
        <p14:creationId xmlns:p14="http://schemas.microsoft.com/office/powerpoint/2010/main" val="30288097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613025" y="1108075"/>
            <a:ext cx="45450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a:t>From matrices to lists (valued)</a:t>
            </a:r>
          </a:p>
        </p:txBody>
      </p:sp>
      <p:grpSp>
        <p:nvGrpSpPr>
          <p:cNvPr id="52227" name="Group 3"/>
          <p:cNvGrpSpPr>
            <a:grpSpLocks/>
          </p:cNvGrpSpPr>
          <p:nvPr/>
        </p:nvGrpSpPr>
        <p:grpSpPr bwMode="auto">
          <a:xfrm>
            <a:off x="2308225" y="2759075"/>
            <a:ext cx="2632075" cy="2717800"/>
            <a:chOff x="486" y="2170"/>
            <a:chExt cx="1994" cy="1943"/>
          </a:xfrm>
        </p:grpSpPr>
        <p:sp>
          <p:nvSpPr>
            <p:cNvPr id="52255" name="Text Box 4"/>
            <p:cNvSpPr txBox="1">
              <a:spLocks noChangeArrowheads="1"/>
            </p:cNvSpPr>
            <p:nvPr/>
          </p:nvSpPr>
          <p:spPr bwMode="auto">
            <a:xfrm>
              <a:off x="822" y="2170"/>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p>
          </p:txBody>
        </p:sp>
        <p:sp>
          <p:nvSpPr>
            <p:cNvPr id="52256" name="Text Box 5"/>
            <p:cNvSpPr txBox="1">
              <a:spLocks noChangeArrowheads="1"/>
            </p:cNvSpPr>
            <p:nvPr/>
          </p:nvSpPr>
          <p:spPr bwMode="auto">
            <a:xfrm>
              <a:off x="1168" y="217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b</a:t>
              </a:r>
            </a:p>
          </p:txBody>
        </p:sp>
        <p:sp>
          <p:nvSpPr>
            <p:cNvPr id="52257" name="Text Box 6"/>
            <p:cNvSpPr txBox="1">
              <a:spLocks noChangeArrowheads="1"/>
            </p:cNvSpPr>
            <p:nvPr/>
          </p:nvSpPr>
          <p:spPr bwMode="auto">
            <a:xfrm>
              <a:off x="1526" y="2170"/>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c</a:t>
              </a:r>
            </a:p>
          </p:txBody>
        </p:sp>
        <p:sp>
          <p:nvSpPr>
            <p:cNvPr id="52258" name="Text Box 7"/>
            <p:cNvSpPr txBox="1">
              <a:spLocks noChangeArrowheads="1"/>
            </p:cNvSpPr>
            <p:nvPr/>
          </p:nvSpPr>
          <p:spPr bwMode="auto">
            <a:xfrm>
              <a:off x="1871" y="217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a:t>
              </a:r>
            </a:p>
          </p:txBody>
        </p:sp>
        <p:sp>
          <p:nvSpPr>
            <p:cNvPr id="52259" name="Text Box 8"/>
            <p:cNvSpPr txBox="1">
              <a:spLocks noChangeArrowheads="1"/>
            </p:cNvSpPr>
            <p:nvPr/>
          </p:nvSpPr>
          <p:spPr bwMode="auto">
            <a:xfrm>
              <a:off x="2230" y="2170"/>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a:t>
              </a:r>
            </a:p>
          </p:txBody>
        </p:sp>
        <p:grpSp>
          <p:nvGrpSpPr>
            <p:cNvPr id="52260" name="Group 9"/>
            <p:cNvGrpSpPr>
              <a:grpSpLocks/>
            </p:cNvGrpSpPr>
            <p:nvPr/>
          </p:nvGrpSpPr>
          <p:grpSpPr bwMode="auto">
            <a:xfrm>
              <a:off x="486" y="2444"/>
              <a:ext cx="1994" cy="1669"/>
              <a:chOff x="486" y="2444"/>
              <a:chExt cx="1994" cy="1669"/>
            </a:xfrm>
          </p:grpSpPr>
          <p:sp>
            <p:nvSpPr>
              <p:cNvPr id="52261" name="Rectangle 10"/>
              <p:cNvSpPr>
                <a:spLocks noChangeArrowheads="1"/>
              </p:cNvSpPr>
              <p:nvPr/>
            </p:nvSpPr>
            <p:spPr bwMode="auto">
              <a:xfrm>
                <a:off x="728" y="2448"/>
                <a:ext cx="1752" cy="15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grpSp>
            <p:nvGrpSpPr>
              <p:cNvPr id="52262" name="Group 11"/>
              <p:cNvGrpSpPr>
                <a:grpSpLocks/>
              </p:cNvGrpSpPr>
              <p:nvPr/>
            </p:nvGrpSpPr>
            <p:grpSpPr bwMode="auto">
              <a:xfrm>
                <a:off x="1064" y="2456"/>
                <a:ext cx="1072" cy="1592"/>
                <a:chOff x="1064" y="2456"/>
                <a:chExt cx="1072" cy="1592"/>
              </a:xfrm>
            </p:grpSpPr>
            <p:sp>
              <p:nvSpPr>
                <p:cNvPr id="52283" name="Line 12"/>
                <p:cNvSpPr>
                  <a:spLocks noChangeShapeType="1"/>
                </p:cNvSpPr>
                <p:nvPr/>
              </p:nvSpPr>
              <p:spPr bwMode="auto">
                <a:xfrm>
                  <a:off x="1064"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4" name="Line 13"/>
                <p:cNvSpPr>
                  <a:spLocks noChangeShapeType="1"/>
                </p:cNvSpPr>
                <p:nvPr/>
              </p:nvSpPr>
              <p:spPr bwMode="auto">
                <a:xfrm>
                  <a:off x="1421"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5" name="Line 14"/>
                <p:cNvSpPr>
                  <a:spLocks noChangeShapeType="1"/>
                </p:cNvSpPr>
                <p:nvPr/>
              </p:nvSpPr>
              <p:spPr bwMode="auto">
                <a:xfrm>
                  <a:off x="1778"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6" name="Line 15"/>
                <p:cNvSpPr>
                  <a:spLocks noChangeShapeType="1"/>
                </p:cNvSpPr>
                <p:nvPr/>
              </p:nvSpPr>
              <p:spPr bwMode="auto">
                <a:xfrm>
                  <a:off x="2136"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2263" name="Group 16"/>
              <p:cNvGrpSpPr>
                <a:grpSpLocks/>
              </p:cNvGrpSpPr>
              <p:nvPr/>
            </p:nvGrpSpPr>
            <p:grpSpPr bwMode="auto">
              <a:xfrm rot="5400000">
                <a:off x="1076" y="2404"/>
                <a:ext cx="1072" cy="1728"/>
                <a:chOff x="1064" y="2456"/>
                <a:chExt cx="1072" cy="1592"/>
              </a:xfrm>
            </p:grpSpPr>
            <p:sp>
              <p:nvSpPr>
                <p:cNvPr id="52279" name="Line 17"/>
                <p:cNvSpPr>
                  <a:spLocks noChangeShapeType="1"/>
                </p:cNvSpPr>
                <p:nvPr/>
              </p:nvSpPr>
              <p:spPr bwMode="auto">
                <a:xfrm>
                  <a:off x="1064"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0" name="Line 18"/>
                <p:cNvSpPr>
                  <a:spLocks noChangeShapeType="1"/>
                </p:cNvSpPr>
                <p:nvPr/>
              </p:nvSpPr>
              <p:spPr bwMode="auto">
                <a:xfrm>
                  <a:off x="1421"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1" name="Line 19"/>
                <p:cNvSpPr>
                  <a:spLocks noChangeShapeType="1"/>
                </p:cNvSpPr>
                <p:nvPr/>
              </p:nvSpPr>
              <p:spPr bwMode="auto">
                <a:xfrm>
                  <a:off x="1778"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2" name="Line 20"/>
                <p:cNvSpPr>
                  <a:spLocks noChangeShapeType="1"/>
                </p:cNvSpPr>
                <p:nvPr/>
              </p:nvSpPr>
              <p:spPr bwMode="auto">
                <a:xfrm>
                  <a:off x="2136" y="2456"/>
                  <a:ext cx="0" cy="1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264" name="Text Box 21"/>
              <p:cNvSpPr txBox="1">
                <a:spLocks noChangeArrowheads="1"/>
              </p:cNvSpPr>
              <p:nvPr/>
            </p:nvSpPr>
            <p:spPr bwMode="auto">
              <a:xfrm>
                <a:off x="491" y="2444"/>
                <a:ext cx="24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p>
            </p:txBody>
          </p:sp>
          <p:sp>
            <p:nvSpPr>
              <p:cNvPr id="52265" name="Text Box 22"/>
              <p:cNvSpPr txBox="1">
                <a:spLocks noChangeArrowheads="1"/>
              </p:cNvSpPr>
              <p:nvPr/>
            </p:nvSpPr>
            <p:spPr bwMode="auto">
              <a:xfrm>
                <a:off x="486" y="2768"/>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b</a:t>
                </a:r>
              </a:p>
            </p:txBody>
          </p:sp>
          <p:sp>
            <p:nvSpPr>
              <p:cNvPr id="52266" name="Text Box 23"/>
              <p:cNvSpPr txBox="1">
                <a:spLocks noChangeArrowheads="1"/>
              </p:cNvSpPr>
              <p:nvPr/>
            </p:nvSpPr>
            <p:spPr bwMode="auto">
              <a:xfrm>
                <a:off x="491" y="3095"/>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c</a:t>
                </a:r>
              </a:p>
            </p:txBody>
          </p:sp>
          <p:sp>
            <p:nvSpPr>
              <p:cNvPr id="52267" name="Text Box 24"/>
              <p:cNvSpPr txBox="1">
                <a:spLocks noChangeArrowheads="1"/>
              </p:cNvSpPr>
              <p:nvPr/>
            </p:nvSpPr>
            <p:spPr bwMode="auto">
              <a:xfrm>
                <a:off x="486" y="3446"/>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a:t>
                </a:r>
              </a:p>
            </p:txBody>
          </p:sp>
          <p:sp>
            <p:nvSpPr>
              <p:cNvPr id="52268" name="Text Box 25"/>
              <p:cNvSpPr txBox="1">
                <a:spLocks noChangeArrowheads="1"/>
              </p:cNvSpPr>
              <p:nvPr/>
            </p:nvSpPr>
            <p:spPr bwMode="auto">
              <a:xfrm>
                <a:off x="492" y="3771"/>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a:t>
                </a:r>
              </a:p>
            </p:txBody>
          </p:sp>
          <p:sp>
            <p:nvSpPr>
              <p:cNvPr id="52269" name="Text Box 26"/>
              <p:cNvSpPr txBox="1">
                <a:spLocks noChangeArrowheads="1"/>
              </p:cNvSpPr>
              <p:nvPr/>
            </p:nvSpPr>
            <p:spPr bwMode="auto">
              <a:xfrm>
                <a:off x="1141" y="2451"/>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2270" name="Text Box 27"/>
              <p:cNvSpPr txBox="1">
                <a:spLocks noChangeArrowheads="1"/>
              </p:cNvSpPr>
              <p:nvPr/>
            </p:nvSpPr>
            <p:spPr bwMode="auto">
              <a:xfrm>
                <a:off x="797" y="2764"/>
                <a:ext cx="25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2271" name="Text Box 28"/>
              <p:cNvSpPr txBox="1">
                <a:spLocks noChangeArrowheads="1"/>
              </p:cNvSpPr>
              <p:nvPr/>
            </p:nvSpPr>
            <p:spPr bwMode="auto">
              <a:xfrm>
                <a:off x="1502" y="2771"/>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2</a:t>
                </a:r>
              </a:p>
            </p:txBody>
          </p:sp>
          <p:sp>
            <p:nvSpPr>
              <p:cNvPr id="52272" name="Text Box 29"/>
              <p:cNvSpPr txBox="1">
                <a:spLocks noChangeArrowheads="1"/>
              </p:cNvSpPr>
              <p:nvPr/>
            </p:nvSpPr>
            <p:spPr bwMode="auto">
              <a:xfrm>
                <a:off x="1141" y="3139"/>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2</a:t>
                </a:r>
              </a:p>
            </p:txBody>
          </p:sp>
          <p:sp>
            <p:nvSpPr>
              <p:cNvPr id="52273" name="Text Box 30"/>
              <p:cNvSpPr txBox="1">
                <a:spLocks noChangeArrowheads="1"/>
              </p:cNvSpPr>
              <p:nvPr/>
            </p:nvSpPr>
            <p:spPr bwMode="auto">
              <a:xfrm>
                <a:off x="1846" y="3122"/>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3</a:t>
                </a:r>
              </a:p>
            </p:txBody>
          </p:sp>
          <p:sp>
            <p:nvSpPr>
              <p:cNvPr id="52274" name="Text Box 31"/>
              <p:cNvSpPr txBox="1">
                <a:spLocks noChangeArrowheads="1"/>
              </p:cNvSpPr>
              <p:nvPr/>
            </p:nvSpPr>
            <p:spPr bwMode="auto">
              <a:xfrm>
                <a:off x="2206" y="313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5</a:t>
                </a:r>
              </a:p>
            </p:txBody>
          </p:sp>
          <p:sp>
            <p:nvSpPr>
              <p:cNvPr id="52275" name="Text Box 32"/>
              <p:cNvSpPr txBox="1">
                <a:spLocks noChangeArrowheads="1"/>
              </p:cNvSpPr>
              <p:nvPr/>
            </p:nvSpPr>
            <p:spPr bwMode="auto">
              <a:xfrm>
                <a:off x="1502" y="3483"/>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3</a:t>
                </a:r>
              </a:p>
            </p:txBody>
          </p:sp>
          <p:sp>
            <p:nvSpPr>
              <p:cNvPr id="52276" name="Text Box 33"/>
              <p:cNvSpPr txBox="1">
                <a:spLocks noChangeArrowheads="1"/>
              </p:cNvSpPr>
              <p:nvPr/>
            </p:nvSpPr>
            <p:spPr bwMode="auto">
              <a:xfrm>
                <a:off x="2214" y="3490"/>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sp>
            <p:nvSpPr>
              <p:cNvPr id="52277" name="Text Box 34"/>
              <p:cNvSpPr txBox="1">
                <a:spLocks noChangeArrowheads="1"/>
              </p:cNvSpPr>
              <p:nvPr/>
            </p:nvSpPr>
            <p:spPr bwMode="auto">
              <a:xfrm>
                <a:off x="1502" y="3778"/>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5</a:t>
                </a:r>
              </a:p>
            </p:txBody>
          </p:sp>
          <p:sp>
            <p:nvSpPr>
              <p:cNvPr id="52278" name="Text Box 35"/>
              <p:cNvSpPr txBox="1">
                <a:spLocks noChangeArrowheads="1"/>
              </p:cNvSpPr>
              <p:nvPr/>
            </p:nvSpPr>
            <p:spPr bwMode="auto">
              <a:xfrm>
                <a:off x="1853" y="3786"/>
                <a:ext cx="2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a:t>
                </a:r>
              </a:p>
            </p:txBody>
          </p:sp>
        </p:grpSp>
      </p:grpSp>
      <p:grpSp>
        <p:nvGrpSpPr>
          <p:cNvPr id="52228" name="Group 36"/>
          <p:cNvGrpSpPr>
            <a:grpSpLocks/>
          </p:cNvGrpSpPr>
          <p:nvPr/>
        </p:nvGrpSpPr>
        <p:grpSpPr bwMode="auto">
          <a:xfrm>
            <a:off x="5521325" y="3381375"/>
            <a:ext cx="987425" cy="1917700"/>
            <a:chOff x="3694" y="1354"/>
            <a:chExt cx="622" cy="1208"/>
          </a:xfrm>
        </p:grpSpPr>
        <p:sp>
          <p:nvSpPr>
            <p:cNvPr id="52253" name="Text Box 37"/>
            <p:cNvSpPr txBox="1">
              <a:spLocks noChangeArrowheads="1"/>
            </p:cNvSpPr>
            <p:nvPr/>
          </p:nvSpPr>
          <p:spPr bwMode="auto">
            <a:xfrm>
              <a:off x="3694" y="1354"/>
              <a:ext cx="622"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 b</a:t>
              </a:r>
            </a:p>
            <a:p>
              <a:pPr>
                <a:spcBef>
                  <a:spcPct val="0"/>
                </a:spcBef>
                <a:buFontTx/>
                <a:buNone/>
              </a:pPr>
              <a:r>
                <a:rPr lang="en-US" altLang="en-US" sz="2400"/>
                <a:t>b a c</a:t>
              </a:r>
            </a:p>
            <a:p>
              <a:pPr>
                <a:spcBef>
                  <a:spcPct val="0"/>
                </a:spcBef>
                <a:buFontTx/>
                <a:buNone/>
              </a:pPr>
              <a:r>
                <a:rPr lang="en-US" altLang="en-US" sz="2400"/>
                <a:t>c b d e</a:t>
              </a:r>
            </a:p>
            <a:p>
              <a:pPr>
                <a:spcBef>
                  <a:spcPct val="0"/>
                </a:spcBef>
                <a:buFontTx/>
                <a:buNone/>
              </a:pPr>
              <a:r>
                <a:rPr lang="en-US" altLang="en-US" sz="2400"/>
                <a:t>d c e</a:t>
              </a:r>
            </a:p>
            <a:p>
              <a:pPr>
                <a:spcBef>
                  <a:spcPct val="0"/>
                </a:spcBef>
                <a:buFontTx/>
                <a:buNone/>
              </a:pPr>
              <a:r>
                <a:rPr lang="en-US" altLang="en-US" sz="2400"/>
                <a:t>e c d</a:t>
              </a:r>
            </a:p>
          </p:txBody>
        </p:sp>
        <p:sp>
          <p:nvSpPr>
            <p:cNvPr id="52254" name="Line 38"/>
            <p:cNvSpPr>
              <a:spLocks noChangeShapeType="1"/>
            </p:cNvSpPr>
            <p:nvPr/>
          </p:nvSpPr>
          <p:spPr bwMode="auto">
            <a:xfrm>
              <a:off x="3864" y="1408"/>
              <a:ext cx="0"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229" name="Text Box 39"/>
          <p:cNvSpPr txBox="1">
            <a:spLocks noChangeArrowheads="1"/>
          </p:cNvSpPr>
          <p:nvPr/>
        </p:nvSpPr>
        <p:spPr bwMode="auto">
          <a:xfrm>
            <a:off x="8023225" y="2479675"/>
            <a:ext cx="776288"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 b 1</a:t>
            </a:r>
          </a:p>
          <a:p>
            <a:pPr>
              <a:spcBef>
                <a:spcPct val="0"/>
              </a:spcBef>
              <a:buFontTx/>
              <a:buNone/>
            </a:pPr>
            <a:r>
              <a:rPr lang="en-US" altLang="en-US" sz="2400"/>
              <a:t>b a 1</a:t>
            </a:r>
          </a:p>
          <a:p>
            <a:pPr>
              <a:spcBef>
                <a:spcPct val="0"/>
              </a:spcBef>
              <a:buFontTx/>
              <a:buNone/>
            </a:pPr>
            <a:r>
              <a:rPr lang="en-US" altLang="en-US" sz="2400"/>
              <a:t>b c 2</a:t>
            </a:r>
          </a:p>
          <a:p>
            <a:pPr>
              <a:spcBef>
                <a:spcPct val="0"/>
              </a:spcBef>
              <a:buFontTx/>
              <a:buNone/>
            </a:pPr>
            <a:r>
              <a:rPr lang="en-US" altLang="en-US" sz="2400"/>
              <a:t>c b 2</a:t>
            </a:r>
          </a:p>
          <a:p>
            <a:pPr>
              <a:spcBef>
                <a:spcPct val="0"/>
              </a:spcBef>
              <a:buFontTx/>
              <a:buNone/>
            </a:pPr>
            <a:r>
              <a:rPr lang="en-US" altLang="en-US" sz="2400"/>
              <a:t>c d 3</a:t>
            </a:r>
          </a:p>
          <a:p>
            <a:pPr>
              <a:spcBef>
                <a:spcPct val="0"/>
              </a:spcBef>
              <a:buFontTx/>
              <a:buNone/>
            </a:pPr>
            <a:r>
              <a:rPr lang="en-US" altLang="en-US" sz="2400"/>
              <a:t>c e 5</a:t>
            </a:r>
          </a:p>
          <a:p>
            <a:pPr>
              <a:spcBef>
                <a:spcPct val="0"/>
              </a:spcBef>
              <a:buFontTx/>
              <a:buNone/>
            </a:pPr>
            <a:r>
              <a:rPr lang="en-US" altLang="en-US" sz="2400"/>
              <a:t>d c 3</a:t>
            </a:r>
          </a:p>
          <a:p>
            <a:pPr>
              <a:spcBef>
                <a:spcPct val="0"/>
              </a:spcBef>
              <a:buFontTx/>
              <a:buNone/>
            </a:pPr>
            <a:r>
              <a:rPr lang="en-US" altLang="en-US" sz="2400"/>
              <a:t>d e 1</a:t>
            </a:r>
          </a:p>
          <a:p>
            <a:pPr>
              <a:spcBef>
                <a:spcPct val="0"/>
              </a:spcBef>
              <a:buFontTx/>
              <a:buNone/>
            </a:pPr>
            <a:r>
              <a:rPr lang="en-US" altLang="en-US" sz="2400"/>
              <a:t>e c 5</a:t>
            </a:r>
          </a:p>
          <a:p>
            <a:pPr>
              <a:spcBef>
                <a:spcPct val="0"/>
              </a:spcBef>
              <a:buFontTx/>
              <a:buNone/>
            </a:pPr>
            <a:r>
              <a:rPr lang="en-US" altLang="en-US" sz="2400"/>
              <a:t>e d 1</a:t>
            </a:r>
          </a:p>
        </p:txBody>
      </p:sp>
      <p:sp>
        <p:nvSpPr>
          <p:cNvPr id="52230" name="Text Box 40"/>
          <p:cNvSpPr txBox="1">
            <a:spLocks noChangeArrowheads="1"/>
          </p:cNvSpPr>
          <p:nvPr/>
        </p:nvSpPr>
        <p:spPr bwMode="auto">
          <a:xfrm>
            <a:off x="5457825" y="2622550"/>
            <a:ext cx="203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Adjacency List</a:t>
            </a:r>
          </a:p>
        </p:txBody>
      </p:sp>
      <p:sp>
        <p:nvSpPr>
          <p:cNvPr id="52231" name="Text Box 41"/>
          <p:cNvSpPr txBox="1">
            <a:spLocks noChangeArrowheads="1"/>
          </p:cNvSpPr>
          <p:nvPr/>
        </p:nvSpPr>
        <p:spPr bwMode="auto">
          <a:xfrm>
            <a:off x="7820025" y="2035175"/>
            <a:ext cx="119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Arc List</a:t>
            </a:r>
          </a:p>
        </p:txBody>
      </p:sp>
      <p:sp>
        <p:nvSpPr>
          <p:cNvPr id="52232" name="Text Box 42"/>
          <p:cNvSpPr txBox="1">
            <a:spLocks noChangeArrowheads="1"/>
          </p:cNvSpPr>
          <p:nvPr/>
        </p:nvSpPr>
        <p:spPr bwMode="auto">
          <a:xfrm>
            <a:off x="319088" y="1714500"/>
            <a:ext cx="568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a:t>Social network analysts also use adjacency lists and arc lists</a:t>
            </a:r>
            <a:br>
              <a:rPr lang="en-US" altLang="en-US" sz="1800"/>
            </a:br>
            <a:r>
              <a:rPr lang="en-US" altLang="en-US" sz="1800"/>
              <a:t>to more efficiently store network data.</a:t>
            </a:r>
          </a:p>
        </p:txBody>
      </p:sp>
      <p:sp>
        <p:nvSpPr>
          <p:cNvPr id="52233" name="Freeform 44"/>
          <p:cNvSpPr>
            <a:spLocks noChangeAspect="1"/>
          </p:cNvSpPr>
          <p:nvPr/>
        </p:nvSpPr>
        <p:spPr bwMode="auto">
          <a:xfrm>
            <a:off x="84138" y="3511550"/>
            <a:ext cx="2051050" cy="376238"/>
          </a:xfrm>
          <a:custGeom>
            <a:avLst/>
            <a:gdLst>
              <a:gd name="T0" fmla="*/ 0 w 2344"/>
              <a:gd name="T1" fmla="*/ 2147483647 h 400"/>
              <a:gd name="T2" fmla="*/ 2147483647 w 2344"/>
              <a:gd name="T3" fmla="*/ 0 h 400"/>
              <a:gd name="T4" fmla="*/ 2147483647 w 2344"/>
              <a:gd name="T5" fmla="*/ 2147483647 h 400"/>
              <a:gd name="T6" fmla="*/ 2147483647 w 2344"/>
              <a:gd name="T7" fmla="*/ 0 h 400"/>
              <a:gd name="T8" fmla="*/ 2147483647 w 2344"/>
              <a:gd name="T9" fmla="*/ 2147483647 h 400"/>
              <a:gd name="T10" fmla="*/ 2147483647 w 2344"/>
              <a:gd name="T11" fmla="*/ 2147483647 h 4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44" h="400">
                <a:moveTo>
                  <a:pt x="0" y="384"/>
                </a:moveTo>
                <a:lnTo>
                  <a:pt x="608" y="0"/>
                </a:lnTo>
                <a:lnTo>
                  <a:pt x="1048" y="392"/>
                </a:lnTo>
                <a:lnTo>
                  <a:pt x="1760" y="0"/>
                </a:lnTo>
                <a:lnTo>
                  <a:pt x="2344" y="392"/>
                </a:lnTo>
                <a:lnTo>
                  <a:pt x="1064" y="40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4" name="Oval 45"/>
          <p:cNvSpPr>
            <a:spLocks noChangeAspect="1" noChangeArrowheads="1"/>
          </p:cNvSpPr>
          <p:nvPr/>
        </p:nvSpPr>
        <p:spPr bwMode="auto">
          <a:xfrm>
            <a:off x="0" y="3794125"/>
            <a:ext cx="153988" cy="1508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solidFill>
                  <a:schemeClr val="bg2"/>
                </a:solidFill>
              </a:rPr>
              <a:t>a</a:t>
            </a:r>
          </a:p>
        </p:txBody>
      </p:sp>
      <p:sp>
        <p:nvSpPr>
          <p:cNvPr id="52235" name="Oval 46"/>
          <p:cNvSpPr>
            <a:spLocks noChangeAspect="1" noChangeArrowheads="1"/>
          </p:cNvSpPr>
          <p:nvPr/>
        </p:nvSpPr>
        <p:spPr bwMode="auto">
          <a:xfrm>
            <a:off x="531813" y="3432175"/>
            <a:ext cx="153987" cy="1508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solidFill>
                  <a:schemeClr val="bg2"/>
                </a:solidFill>
              </a:rPr>
              <a:t>b</a:t>
            </a:r>
          </a:p>
        </p:txBody>
      </p:sp>
      <p:sp>
        <p:nvSpPr>
          <p:cNvPr id="52236" name="Oval 47"/>
          <p:cNvSpPr>
            <a:spLocks noChangeAspect="1" noChangeArrowheads="1"/>
          </p:cNvSpPr>
          <p:nvPr/>
        </p:nvSpPr>
        <p:spPr bwMode="auto">
          <a:xfrm>
            <a:off x="923925" y="3794125"/>
            <a:ext cx="153988" cy="1508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solidFill>
                  <a:schemeClr val="bg2"/>
                </a:solidFill>
              </a:rPr>
              <a:t>c</a:t>
            </a:r>
          </a:p>
        </p:txBody>
      </p:sp>
      <p:sp>
        <p:nvSpPr>
          <p:cNvPr id="52237" name="Oval 48"/>
          <p:cNvSpPr>
            <a:spLocks noChangeAspect="1" noChangeArrowheads="1"/>
          </p:cNvSpPr>
          <p:nvPr/>
        </p:nvSpPr>
        <p:spPr bwMode="auto">
          <a:xfrm>
            <a:off x="2057400" y="3794125"/>
            <a:ext cx="153988" cy="1508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solidFill>
                  <a:schemeClr val="bg2"/>
                </a:solidFill>
              </a:rPr>
              <a:t>e</a:t>
            </a:r>
          </a:p>
        </p:txBody>
      </p:sp>
      <p:sp>
        <p:nvSpPr>
          <p:cNvPr id="52238" name="Oval 49"/>
          <p:cNvSpPr>
            <a:spLocks noChangeAspect="1" noChangeArrowheads="1"/>
          </p:cNvSpPr>
          <p:nvPr/>
        </p:nvSpPr>
        <p:spPr bwMode="auto">
          <a:xfrm>
            <a:off x="1546225" y="3432175"/>
            <a:ext cx="153988" cy="1508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solidFill>
                  <a:schemeClr val="bg2"/>
                </a:solidFill>
              </a:rPr>
              <a:t>d</a:t>
            </a:r>
          </a:p>
        </p:txBody>
      </p:sp>
      <p:sp>
        <p:nvSpPr>
          <p:cNvPr id="52239" name="AutoShape 50"/>
          <p:cNvSpPr>
            <a:spLocks noChangeArrowheads="1"/>
          </p:cNvSpPr>
          <p:nvPr/>
        </p:nvSpPr>
        <p:spPr bwMode="auto">
          <a:xfrm>
            <a:off x="752475" y="4238625"/>
            <a:ext cx="381000" cy="171450"/>
          </a:xfrm>
          <a:prstGeom prst="rightArrow">
            <a:avLst>
              <a:gd name="adj1" fmla="val 50000"/>
              <a:gd name="adj2" fmla="val 55556"/>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52240" name="AutoShape 51"/>
          <p:cNvSpPr>
            <a:spLocks noChangeArrowheads="1"/>
          </p:cNvSpPr>
          <p:nvPr/>
        </p:nvSpPr>
        <p:spPr bwMode="auto">
          <a:xfrm>
            <a:off x="5105400" y="4191000"/>
            <a:ext cx="381000" cy="171450"/>
          </a:xfrm>
          <a:prstGeom prst="rightArrow">
            <a:avLst>
              <a:gd name="adj1" fmla="val 50000"/>
              <a:gd name="adj2" fmla="val 55556"/>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a:p>
        </p:txBody>
      </p:sp>
      <p:sp>
        <p:nvSpPr>
          <p:cNvPr id="52241" name="Text Box 52"/>
          <p:cNvSpPr txBox="1">
            <a:spLocks noChangeArrowheads="1"/>
          </p:cNvSpPr>
          <p:nvPr/>
        </p:nvSpPr>
        <p:spPr bwMode="auto">
          <a:xfrm>
            <a:off x="250825" y="633413"/>
            <a:ext cx="2424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Basic Data Structures</a:t>
            </a:r>
          </a:p>
        </p:txBody>
      </p:sp>
      <p:sp>
        <p:nvSpPr>
          <p:cNvPr id="52242" name="Text Box 53"/>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
        <p:nvSpPr>
          <p:cNvPr id="52243" name="Text Box 55"/>
          <p:cNvSpPr txBox="1">
            <a:spLocks noChangeArrowheads="1"/>
          </p:cNvSpPr>
          <p:nvPr/>
        </p:nvSpPr>
        <p:spPr bwMode="auto">
          <a:xfrm>
            <a:off x="174625" y="34893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000"/>
              <a:t>1</a:t>
            </a:r>
          </a:p>
        </p:txBody>
      </p:sp>
      <p:sp>
        <p:nvSpPr>
          <p:cNvPr id="52244" name="Text Box 56"/>
          <p:cNvSpPr txBox="1">
            <a:spLocks noChangeArrowheads="1"/>
          </p:cNvSpPr>
          <p:nvPr/>
        </p:nvSpPr>
        <p:spPr bwMode="auto">
          <a:xfrm>
            <a:off x="717550" y="348932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000"/>
              <a:t>2</a:t>
            </a:r>
          </a:p>
        </p:txBody>
      </p:sp>
      <p:sp>
        <p:nvSpPr>
          <p:cNvPr id="52245" name="Text Box 57"/>
          <p:cNvSpPr txBox="1">
            <a:spLocks noChangeArrowheads="1"/>
          </p:cNvSpPr>
          <p:nvPr/>
        </p:nvSpPr>
        <p:spPr bwMode="auto">
          <a:xfrm>
            <a:off x="1498600" y="385127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000"/>
              <a:t>5</a:t>
            </a:r>
          </a:p>
        </p:txBody>
      </p:sp>
      <p:sp>
        <p:nvSpPr>
          <p:cNvPr id="52246" name="Text Box 58"/>
          <p:cNvSpPr txBox="1">
            <a:spLocks noChangeArrowheads="1"/>
          </p:cNvSpPr>
          <p:nvPr/>
        </p:nvSpPr>
        <p:spPr bwMode="auto">
          <a:xfrm>
            <a:off x="1812925" y="3470275"/>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000"/>
              <a:t>1</a:t>
            </a:r>
          </a:p>
        </p:txBody>
      </p:sp>
      <p:sp>
        <p:nvSpPr>
          <p:cNvPr id="52247" name="Text Box 59"/>
          <p:cNvSpPr txBox="1">
            <a:spLocks noChangeArrowheads="1"/>
          </p:cNvSpPr>
          <p:nvPr/>
        </p:nvSpPr>
        <p:spPr bwMode="auto">
          <a:xfrm>
            <a:off x="1136650" y="3498850"/>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000"/>
              <a:t>3</a:t>
            </a:r>
          </a:p>
        </p:txBody>
      </p:sp>
      <p:grpSp>
        <p:nvGrpSpPr>
          <p:cNvPr id="52248" name="Group 60"/>
          <p:cNvGrpSpPr>
            <a:grpSpLocks/>
          </p:cNvGrpSpPr>
          <p:nvPr/>
        </p:nvGrpSpPr>
        <p:grpSpPr bwMode="auto">
          <a:xfrm>
            <a:off x="6711950" y="3381375"/>
            <a:ext cx="1004888" cy="1917700"/>
            <a:chOff x="3694" y="1354"/>
            <a:chExt cx="633" cy="1208"/>
          </a:xfrm>
        </p:grpSpPr>
        <p:sp>
          <p:nvSpPr>
            <p:cNvPr id="52251" name="Text Box 61"/>
            <p:cNvSpPr txBox="1">
              <a:spLocks noChangeArrowheads="1"/>
            </p:cNvSpPr>
            <p:nvPr/>
          </p:nvSpPr>
          <p:spPr bwMode="auto">
            <a:xfrm>
              <a:off x="3694" y="1354"/>
              <a:ext cx="633"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 1</a:t>
              </a:r>
            </a:p>
            <a:p>
              <a:pPr>
                <a:spcBef>
                  <a:spcPct val="0"/>
                </a:spcBef>
                <a:buFontTx/>
                <a:buNone/>
              </a:pPr>
              <a:r>
                <a:rPr lang="en-US" altLang="en-US" sz="2400"/>
                <a:t>b 1 2</a:t>
              </a:r>
            </a:p>
            <a:p>
              <a:pPr>
                <a:spcBef>
                  <a:spcPct val="0"/>
                </a:spcBef>
                <a:buFontTx/>
                <a:buNone/>
              </a:pPr>
              <a:r>
                <a:rPr lang="en-US" altLang="en-US" sz="2400"/>
                <a:t>c 2 3 1</a:t>
              </a:r>
            </a:p>
            <a:p>
              <a:pPr>
                <a:spcBef>
                  <a:spcPct val="0"/>
                </a:spcBef>
                <a:buFontTx/>
                <a:buNone/>
              </a:pPr>
              <a:r>
                <a:rPr lang="en-US" altLang="en-US" sz="2400"/>
                <a:t>d 3 1</a:t>
              </a:r>
            </a:p>
            <a:p>
              <a:pPr>
                <a:spcBef>
                  <a:spcPct val="0"/>
                </a:spcBef>
                <a:buFontTx/>
                <a:buNone/>
              </a:pPr>
              <a:r>
                <a:rPr lang="en-US" altLang="en-US" sz="2400"/>
                <a:t>e 5 1</a:t>
              </a:r>
            </a:p>
          </p:txBody>
        </p:sp>
        <p:sp>
          <p:nvSpPr>
            <p:cNvPr id="52252" name="Line 62"/>
            <p:cNvSpPr>
              <a:spLocks noChangeShapeType="1"/>
            </p:cNvSpPr>
            <p:nvPr/>
          </p:nvSpPr>
          <p:spPr bwMode="auto">
            <a:xfrm>
              <a:off x="3864" y="1408"/>
              <a:ext cx="0"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249" name="Text Box 63"/>
          <p:cNvSpPr txBox="1">
            <a:spLocks noChangeArrowheads="1"/>
          </p:cNvSpPr>
          <p:nvPr/>
        </p:nvSpPr>
        <p:spPr bwMode="auto">
          <a:xfrm>
            <a:off x="5451475" y="3135313"/>
            <a:ext cx="698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contact</a:t>
            </a:r>
          </a:p>
        </p:txBody>
      </p:sp>
      <p:sp>
        <p:nvSpPr>
          <p:cNvPr id="52250" name="Text Box 64"/>
          <p:cNvSpPr txBox="1">
            <a:spLocks noChangeArrowheads="1"/>
          </p:cNvSpPr>
          <p:nvPr/>
        </p:nvSpPr>
        <p:spPr bwMode="auto">
          <a:xfrm>
            <a:off x="6737350" y="3144838"/>
            <a:ext cx="569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value</a:t>
            </a:r>
          </a:p>
        </p:txBody>
      </p:sp>
    </p:spTree>
    <p:extLst>
      <p:ext uri="{BB962C8B-B14F-4D97-AF65-F5344CB8AC3E}">
        <p14:creationId xmlns:p14="http://schemas.microsoft.com/office/powerpoint/2010/main" val="336622259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4"/>
          <p:cNvSpPr txBox="1">
            <a:spLocks noChangeArrowheads="1"/>
          </p:cNvSpPr>
          <p:nvPr/>
        </p:nvSpPr>
        <p:spPr bwMode="auto">
          <a:xfrm>
            <a:off x="444500" y="1092200"/>
            <a:ext cx="317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Working with two-mode data</a:t>
            </a:r>
          </a:p>
        </p:txBody>
      </p:sp>
      <p:sp>
        <p:nvSpPr>
          <p:cNvPr id="53251" name="Text Box 5"/>
          <p:cNvSpPr txBox="1">
            <a:spLocks noChangeArrowheads="1"/>
          </p:cNvSpPr>
          <p:nvPr/>
        </p:nvSpPr>
        <p:spPr bwMode="auto">
          <a:xfrm>
            <a:off x="782638" y="1512888"/>
            <a:ext cx="74755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dirty="0"/>
              <a:t>A person-to-group adjacency matrix is rectangular, </a:t>
            </a:r>
            <a:r>
              <a:rPr lang="en-US" altLang="en-US" sz="2000" dirty="0" smtClean="0"/>
              <a:t>with one mode (persons, say) </a:t>
            </a:r>
            <a:r>
              <a:rPr lang="en-US" altLang="en-US" sz="2000" dirty="0"/>
              <a:t>down rows and </a:t>
            </a:r>
            <a:r>
              <a:rPr lang="en-US" altLang="en-US" sz="2000" dirty="0" smtClean="0"/>
              <a:t>the other (groups, say) across </a:t>
            </a:r>
            <a:r>
              <a:rPr lang="en-US" altLang="en-US" sz="2000" dirty="0"/>
              <a:t>columns</a:t>
            </a:r>
          </a:p>
        </p:txBody>
      </p:sp>
      <p:sp>
        <p:nvSpPr>
          <p:cNvPr id="53252" name="Rectangle 6"/>
          <p:cNvSpPr>
            <a:spLocks noChangeArrowheads="1"/>
          </p:cNvSpPr>
          <p:nvPr/>
        </p:nvSpPr>
        <p:spPr bwMode="auto">
          <a:xfrm>
            <a:off x="2397125" y="2522538"/>
            <a:ext cx="186055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latin typeface="Courier New" panose="02070309020205020404" pitchFamily="49" charset="0"/>
              </a:rPr>
              <a:t>  1 2 3 4 5</a:t>
            </a:r>
          </a:p>
          <a:p>
            <a:pPr>
              <a:spcBef>
                <a:spcPct val="0"/>
              </a:spcBef>
              <a:buFontTx/>
              <a:buNone/>
            </a:pPr>
            <a:r>
              <a:rPr lang="en-US" altLang="en-US" sz="2000" b="1">
                <a:latin typeface="Courier New" panose="02070309020205020404" pitchFamily="49" charset="0"/>
              </a:rPr>
              <a:t>A 0 0 0 0 1</a:t>
            </a:r>
          </a:p>
          <a:p>
            <a:pPr>
              <a:spcBef>
                <a:spcPct val="0"/>
              </a:spcBef>
              <a:buFontTx/>
              <a:buNone/>
            </a:pPr>
            <a:r>
              <a:rPr lang="en-US" altLang="en-US" sz="2000" b="1">
                <a:latin typeface="Courier New" panose="02070309020205020404" pitchFamily="49" charset="0"/>
              </a:rPr>
              <a:t>B 1 0 0 0 0</a:t>
            </a:r>
          </a:p>
          <a:p>
            <a:pPr>
              <a:spcBef>
                <a:spcPct val="0"/>
              </a:spcBef>
              <a:buFontTx/>
              <a:buNone/>
            </a:pPr>
            <a:r>
              <a:rPr lang="en-US" altLang="en-US" sz="2000" b="1">
                <a:latin typeface="Courier New" panose="02070309020205020404" pitchFamily="49" charset="0"/>
              </a:rPr>
              <a:t>C 1 1 0 0 0</a:t>
            </a:r>
          </a:p>
          <a:p>
            <a:pPr>
              <a:spcBef>
                <a:spcPct val="0"/>
              </a:spcBef>
              <a:buFontTx/>
              <a:buNone/>
            </a:pPr>
            <a:r>
              <a:rPr lang="en-US" altLang="en-US" sz="2000" b="1">
                <a:latin typeface="Courier New" panose="02070309020205020404" pitchFamily="49" charset="0"/>
              </a:rPr>
              <a:t>D 0 1 1 1 1</a:t>
            </a:r>
          </a:p>
          <a:p>
            <a:pPr>
              <a:spcBef>
                <a:spcPct val="0"/>
              </a:spcBef>
              <a:buFontTx/>
              <a:buNone/>
            </a:pPr>
            <a:r>
              <a:rPr lang="en-US" altLang="en-US" sz="2000" b="1">
                <a:latin typeface="Courier New" panose="02070309020205020404" pitchFamily="49" charset="0"/>
              </a:rPr>
              <a:t>E 0 0 1 0 0</a:t>
            </a:r>
          </a:p>
          <a:p>
            <a:pPr>
              <a:spcBef>
                <a:spcPct val="0"/>
              </a:spcBef>
              <a:buFontTx/>
              <a:buNone/>
            </a:pPr>
            <a:r>
              <a:rPr lang="en-US" altLang="en-US" sz="2000" b="1">
                <a:latin typeface="Courier New" panose="02070309020205020404" pitchFamily="49" charset="0"/>
              </a:rPr>
              <a:t>F 0 0 1 1 0</a:t>
            </a:r>
          </a:p>
        </p:txBody>
      </p:sp>
      <p:sp>
        <p:nvSpPr>
          <p:cNvPr id="53253" name="Text Box 7"/>
          <p:cNvSpPr txBox="1">
            <a:spLocks noChangeArrowheads="1"/>
          </p:cNvSpPr>
          <p:nvPr/>
        </p:nvSpPr>
        <p:spPr bwMode="auto">
          <a:xfrm>
            <a:off x="1404938" y="3548063"/>
            <a:ext cx="728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b="1"/>
              <a:t>A</a:t>
            </a:r>
            <a:r>
              <a:rPr lang="en-US" altLang="en-US" sz="2400"/>
              <a:t> = </a:t>
            </a:r>
          </a:p>
        </p:txBody>
      </p:sp>
      <p:sp>
        <p:nvSpPr>
          <p:cNvPr id="53254" name="Line 8"/>
          <p:cNvSpPr>
            <a:spLocks noChangeShapeType="1"/>
          </p:cNvSpPr>
          <p:nvPr/>
        </p:nvSpPr>
        <p:spPr bwMode="auto">
          <a:xfrm>
            <a:off x="2714625" y="2870200"/>
            <a:ext cx="15128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5" name="Line 9"/>
          <p:cNvSpPr>
            <a:spLocks noChangeShapeType="1"/>
          </p:cNvSpPr>
          <p:nvPr/>
        </p:nvSpPr>
        <p:spPr bwMode="auto">
          <a:xfrm rot="-5400000">
            <a:off x="1843881" y="3733007"/>
            <a:ext cx="1735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6" name="Text Box 10"/>
          <p:cNvSpPr txBox="1">
            <a:spLocks noChangeArrowheads="1"/>
          </p:cNvSpPr>
          <p:nvPr/>
        </p:nvSpPr>
        <p:spPr bwMode="auto">
          <a:xfrm>
            <a:off x="5413375" y="2316163"/>
            <a:ext cx="2673350" cy="366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dirty="0"/>
              <a:t>Each column is a group, each  row a person, and the cell = 1 if the person in that row belongs to that group.</a:t>
            </a:r>
          </a:p>
          <a:p>
            <a:pPr>
              <a:spcBef>
                <a:spcPct val="0"/>
              </a:spcBef>
              <a:buFontTx/>
              <a:buNone/>
            </a:pPr>
            <a:endParaRPr lang="en-US" altLang="en-US" sz="1800" dirty="0"/>
          </a:p>
          <a:p>
            <a:pPr>
              <a:spcBef>
                <a:spcPct val="0"/>
              </a:spcBef>
              <a:buFontTx/>
              <a:buNone/>
            </a:pPr>
            <a:r>
              <a:rPr lang="en-US" altLang="en-US" sz="1800" dirty="0"/>
              <a:t>You can tell how many groups two people both belong to by comparing the rows:  Identify every place that both rows = 1, sum them, and you have the overlap.</a:t>
            </a:r>
          </a:p>
        </p:txBody>
      </p:sp>
      <p:sp>
        <p:nvSpPr>
          <p:cNvPr id="53257" name="Text Box 52"/>
          <p:cNvSpPr txBox="1">
            <a:spLocks noChangeArrowheads="1"/>
          </p:cNvSpPr>
          <p:nvPr/>
        </p:nvSpPr>
        <p:spPr bwMode="auto">
          <a:xfrm>
            <a:off x="250825" y="633413"/>
            <a:ext cx="2424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Basic Data Structures</a:t>
            </a:r>
          </a:p>
        </p:txBody>
      </p:sp>
      <p:sp>
        <p:nvSpPr>
          <p:cNvPr id="53258" name="Text Box 53"/>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Tree>
    <p:extLst>
      <p:ext uri="{BB962C8B-B14F-4D97-AF65-F5344CB8AC3E}">
        <p14:creationId xmlns:p14="http://schemas.microsoft.com/office/powerpoint/2010/main" val="42153075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274" name="Group 5"/>
          <p:cNvGrpSpPr>
            <a:grpSpLocks/>
          </p:cNvGrpSpPr>
          <p:nvPr/>
        </p:nvGrpSpPr>
        <p:grpSpPr bwMode="auto">
          <a:xfrm>
            <a:off x="79375" y="2287588"/>
            <a:ext cx="2852738" cy="2225675"/>
            <a:chOff x="170" y="1441"/>
            <a:chExt cx="1797" cy="1402"/>
          </a:xfrm>
        </p:grpSpPr>
        <p:sp>
          <p:nvSpPr>
            <p:cNvPr id="54292" name="Rectangle 6"/>
            <p:cNvSpPr>
              <a:spLocks noChangeArrowheads="1"/>
            </p:cNvSpPr>
            <p:nvPr/>
          </p:nvSpPr>
          <p:spPr bwMode="auto">
            <a:xfrm>
              <a:off x="795" y="1441"/>
              <a:ext cx="1172" cy="1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latin typeface="Courier New" panose="02070309020205020404" pitchFamily="49" charset="0"/>
                </a:rPr>
                <a:t>  1 2 3 4 5</a:t>
              </a:r>
            </a:p>
            <a:p>
              <a:pPr>
                <a:spcBef>
                  <a:spcPct val="0"/>
                </a:spcBef>
                <a:buFontTx/>
                <a:buNone/>
              </a:pPr>
              <a:r>
                <a:rPr lang="en-US" altLang="en-US" sz="2000" b="1">
                  <a:latin typeface="Courier New" panose="02070309020205020404" pitchFamily="49" charset="0"/>
                </a:rPr>
                <a:t>A 0 0 0 0 1</a:t>
              </a:r>
            </a:p>
            <a:p>
              <a:pPr>
                <a:spcBef>
                  <a:spcPct val="0"/>
                </a:spcBef>
                <a:buFontTx/>
                <a:buNone/>
              </a:pPr>
              <a:r>
                <a:rPr lang="en-US" altLang="en-US" sz="2000" b="1">
                  <a:latin typeface="Courier New" panose="02070309020205020404" pitchFamily="49" charset="0"/>
                </a:rPr>
                <a:t>B 1 0 0 0 0</a:t>
              </a:r>
            </a:p>
            <a:p>
              <a:pPr>
                <a:spcBef>
                  <a:spcPct val="0"/>
                </a:spcBef>
                <a:buFontTx/>
                <a:buNone/>
              </a:pPr>
              <a:r>
                <a:rPr lang="en-US" altLang="en-US" sz="2000" b="1">
                  <a:latin typeface="Courier New" panose="02070309020205020404" pitchFamily="49" charset="0"/>
                </a:rPr>
                <a:t>C 1 1 0 0 0</a:t>
              </a:r>
            </a:p>
            <a:p>
              <a:pPr>
                <a:spcBef>
                  <a:spcPct val="0"/>
                </a:spcBef>
                <a:buFontTx/>
                <a:buNone/>
              </a:pPr>
              <a:r>
                <a:rPr lang="en-US" altLang="en-US" sz="2000" b="1">
                  <a:latin typeface="Courier New" panose="02070309020205020404" pitchFamily="49" charset="0"/>
                </a:rPr>
                <a:t>D 0 1 1 1 1</a:t>
              </a:r>
            </a:p>
            <a:p>
              <a:pPr>
                <a:spcBef>
                  <a:spcPct val="0"/>
                </a:spcBef>
                <a:buFontTx/>
                <a:buNone/>
              </a:pPr>
              <a:r>
                <a:rPr lang="en-US" altLang="en-US" sz="2000" b="1">
                  <a:latin typeface="Courier New" panose="02070309020205020404" pitchFamily="49" charset="0"/>
                </a:rPr>
                <a:t>E 0 0 1 0 0</a:t>
              </a:r>
            </a:p>
            <a:p>
              <a:pPr>
                <a:spcBef>
                  <a:spcPct val="0"/>
                </a:spcBef>
                <a:buFontTx/>
                <a:buNone/>
              </a:pPr>
              <a:r>
                <a:rPr lang="en-US" altLang="en-US" sz="2000" b="1">
                  <a:latin typeface="Courier New" panose="02070309020205020404" pitchFamily="49" charset="0"/>
                </a:rPr>
                <a:t>F 0 0 1 1 0</a:t>
              </a:r>
            </a:p>
          </p:txBody>
        </p:sp>
        <p:sp>
          <p:nvSpPr>
            <p:cNvPr id="54293" name="Text Box 7"/>
            <p:cNvSpPr txBox="1">
              <a:spLocks noChangeArrowheads="1"/>
            </p:cNvSpPr>
            <p:nvPr/>
          </p:nvSpPr>
          <p:spPr bwMode="auto">
            <a:xfrm>
              <a:off x="170" y="2087"/>
              <a:ext cx="4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b="1"/>
                <a:t>A</a:t>
              </a:r>
              <a:r>
                <a:rPr lang="en-US" altLang="en-US" sz="2400"/>
                <a:t> = </a:t>
              </a:r>
            </a:p>
          </p:txBody>
        </p:sp>
        <p:sp>
          <p:nvSpPr>
            <p:cNvPr id="54294" name="Line 8"/>
            <p:cNvSpPr>
              <a:spLocks noChangeShapeType="1"/>
            </p:cNvSpPr>
            <p:nvPr/>
          </p:nvSpPr>
          <p:spPr bwMode="auto">
            <a:xfrm>
              <a:off x="995" y="1660"/>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5" name="Line 9"/>
            <p:cNvSpPr>
              <a:spLocks noChangeShapeType="1"/>
            </p:cNvSpPr>
            <p:nvPr/>
          </p:nvSpPr>
          <p:spPr bwMode="auto">
            <a:xfrm rot="-5400000">
              <a:off x="446" y="2204"/>
              <a:ext cx="109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4275" name="Text Box 10"/>
          <p:cNvSpPr txBox="1">
            <a:spLocks noChangeArrowheads="1"/>
          </p:cNvSpPr>
          <p:nvPr/>
        </p:nvSpPr>
        <p:spPr bwMode="auto">
          <a:xfrm>
            <a:off x="3409950" y="1900238"/>
            <a:ext cx="2905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Compare persons A and F:</a:t>
            </a:r>
          </a:p>
        </p:txBody>
      </p:sp>
      <p:grpSp>
        <p:nvGrpSpPr>
          <p:cNvPr id="343051" name="Group 11"/>
          <p:cNvGrpSpPr>
            <a:grpSpLocks/>
          </p:cNvGrpSpPr>
          <p:nvPr/>
        </p:nvGrpSpPr>
        <p:grpSpPr bwMode="auto">
          <a:xfrm>
            <a:off x="3668713" y="2303463"/>
            <a:ext cx="2927350" cy="1311275"/>
            <a:chOff x="2620" y="1468"/>
            <a:chExt cx="1844" cy="826"/>
          </a:xfrm>
        </p:grpSpPr>
        <p:sp>
          <p:nvSpPr>
            <p:cNvPr id="54288" name="Rectangle 12"/>
            <p:cNvSpPr>
              <a:spLocks noChangeArrowheads="1"/>
            </p:cNvSpPr>
            <p:nvPr/>
          </p:nvSpPr>
          <p:spPr bwMode="auto">
            <a:xfrm>
              <a:off x="2620" y="1468"/>
              <a:ext cx="1844"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latin typeface="Courier New" panose="02070309020205020404" pitchFamily="49" charset="0"/>
                </a:rPr>
                <a:t>    1 2 3 4 5    </a:t>
              </a:r>
              <a:r>
                <a:rPr lang="en-US" altLang="en-US" sz="2000" b="1">
                  <a:latin typeface="Symbol" panose="05050102010706020507" pitchFamily="18" charset="2"/>
                </a:rPr>
                <a:t>S</a:t>
              </a:r>
              <a:endParaRPr lang="en-US" altLang="en-US" sz="2000" b="1">
                <a:latin typeface="Courier New" panose="02070309020205020404" pitchFamily="49" charset="0"/>
              </a:endParaRPr>
            </a:p>
            <a:p>
              <a:pPr>
                <a:spcBef>
                  <a:spcPct val="0"/>
                </a:spcBef>
                <a:buFontTx/>
                <a:buNone/>
              </a:pPr>
              <a:r>
                <a:rPr lang="en-US" altLang="en-US" sz="2000" b="1">
                  <a:latin typeface="Courier New" panose="02070309020205020404" pitchFamily="49" charset="0"/>
                </a:rPr>
                <a:t>  A 0 0 0 0 1  = 1</a:t>
              </a:r>
            </a:p>
            <a:p>
              <a:pPr>
                <a:spcBef>
                  <a:spcPct val="0"/>
                </a:spcBef>
                <a:buFontTx/>
                <a:buNone/>
              </a:pPr>
              <a:r>
                <a:rPr lang="en-US" altLang="en-US" sz="2000" b="1">
                  <a:latin typeface="Courier New" panose="02070309020205020404" pitchFamily="49" charset="0"/>
                </a:rPr>
                <a:t>  F 0 0 1 1 0  = 2</a:t>
              </a:r>
            </a:p>
            <a:p>
              <a:pPr>
                <a:spcBef>
                  <a:spcPct val="0"/>
                </a:spcBef>
                <a:buFontTx/>
                <a:buNone/>
              </a:pPr>
              <a:r>
                <a:rPr lang="en-US" altLang="en-US" sz="2000" b="1">
                  <a:latin typeface="Courier New" panose="02070309020205020404" pitchFamily="49" charset="0"/>
                </a:rPr>
                <a:t> AF 0 0 0 0 0  = 0</a:t>
              </a:r>
            </a:p>
          </p:txBody>
        </p:sp>
        <p:sp>
          <p:nvSpPr>
            <p:cNvPr id="54289" name="Line 13"/>
            <p:cNvSpPr>
              <a:spLocks noChangeShapeType="1"/>
            </p:cNvSpPr>
            <p:nvPr/>
          </p:nvSpPr>
          <p:spPr bwMode="auto">
            <a:xfrm>
              <a:off x="3025" y="2080"/>
              <a:ext cx="92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0" name="Line 14"/>
            <p:cNvSpPr>
              <a:spLocks noChangeShapeType="1"/>
            </p:cNvSpPr>
            <p:nvPr/>
          </p:nvSpPr>
          <p:spPr bwMode="auto">
            <a:xfrm>
              <a:off x="3026" y="1725"/>
              <a:ext cx="0" cy="3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1" name="Line 15"/>
            <p:cNvSpPr>
              <a:spLocks noChangeShapeType="1"/>
            </p:cNvSpPr>
            <p:nvPr/>
          </p:nvSpPr>
          <p:spPr bwMode="auto">
            <a:xfrm>
              <a:off x="3022" y="1690"/>
              <a:ext cx="92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3056" name="Text Box 16"/>
          <p:cNvSpPr txBox="1">
            <a:spLocks noChangeArrowheads="1"/>
          </p:cNvSpPr>
          <p:nvPr/>
        </p:nvSpPr>
        <p:spPr bwMode="auto">
          <a:xfrm>
            <a:off x="3417888" y="4271963"/>
            <a:ext cx="2243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Or persons D and F:</a:t>
            </a:r>
          </a:p>
        </p:txBody>
      </p:sp>
      <p:grpSp>
        <p:nvGrpSpPr>
          <p:cNvPr id="343057" name="Group 17"/>
          <p:cNvGrpSpPr>
            <a:grpSpLocks/>
          </p:cNvGrpSpPr>
          <p:nvPr/>
        </p:nvGrpSpPr>
        <p:grpSpPr bwMode="auto">
          <a:xfrm>
            <a:off x="3632200" y="4752975"/>
            <a:ext cx="2927350" cy="1311275"/>
            <a:chOff x="2597" y="2657"/>
            <a:chExt cx="1844" cy="826"/>
          </a:xfrm>
        </p:grpSpPr>
        <p:sp>
          <p:nvSpPr>
            <p:cNvPr id="54284" name="Rectangle 18"/>
            <p:cNvSpPr>
              <a:spLocks noChangeArrowheads="1"/>
            </p:cNvSpPr>
            <p:nvPr/>
          </p:nvSpPr>
          <p:spPr bwMode="auto">
            <a:xfrm>
              <a:off x="2597" y="2657"/>
              <a:ext cx="1844"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latin typeface="Courier New" panose="02070309020205020404" pitchFamily="49" charset="0"/>
                </a:rPr>
                <a:t>    1 2 3 4 5    </a:t>
              </a:r>
              <a:r>
                <a:rPr lang="en-US" altLang="en-US" sz="2000" b="1">
                  <a:latin typeface="Symbol" panose="05050102010706020507" pitchFamily="18" charset="2"/>
                </a:rPr>
                <a:t>S</a:t>
              </a:r>
              <a:endParaRPr lang="en-US" altLang="en-US" sz="2000" b="1">
                <a:latin typeface="Courier New" panose="02070309020205020404" pitchFamily="49" charset="0"/>
              </a:endParaRPr>
            </a:p>
            <a:p>
              <a:pPr>
                <a:spcBef>
                  <a:spcPct val="0"/>
                </a:spcBef>
                <a:buFontTx/>
                <a:buNone/>
              </a:pPr>
              <a:r>
                <a:rPr lang="en-US" altLang="en-US" sz="2000" b="1">
                  <a:latin typeface="Courier New" panose="02070309020205020404" pitchFamily="49" charset="0"/>
                </a:rPr>
                <a:t>  D 0 1 1 1 1  = 4</a:t>
              </a:r>
            </a:p>
            <a:p>
              <a:pPr>
                <a:spcBef>
                  <a:spcPct val="0"/>
                </a:spcBef>
                <a:buFontTx/>
                <a:buNone/>
              </a:pPr>
              <a:r>
                <a:rPr lang="en-US" altLang="en-US" sz="2000" b="1">
                  <a:latin typeface="Courier New" panose="02070309020205020404" pitchFamily="49" charset="0"/>
                </a:rPr>
                <a:t>  F 0 0 1 1 0  = 4</a:t>
              </a:r>
            </a:p>
            <a:p>
              <a:pPr>
                <a:spcBef>
                  <a:spcPct val="0"/>
                </a:spcBef>
                <a:buFontTx/>
                <a:buNone/>
              </a:pPr>
              <a:r>
                <a:rPr lang="en-US" altLang="en-US" sz="2000" b="1">
                  <a:latin typeface="Courier New" panose="02070309020205020404" pitchFamily="49" charset="0"/>
                </a:rPr>
                <a:t> DF 0 0 1 1 0  = 2</a:t>
              </a:r>
            </a:p>
          </p:txBody>
        </p:sp>
        <p:sp>
          <p:nvSpPr>
            <p:cNvPr id="54285" name="Line 19"/>
            <p:cNvSpPr>
              <a:spLocks noChangeShapeType="1"/>
            </p:cNvSpPr>
            <p:nvPr/>
          </p:nvSpPr>
          <p:spPr bwMode="auto">
            <a:xfrm>
              <a:off x="3002" y="3269"/>
              <a:ext cx="92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6" name="Line 20"/>
            <p:cNvSpPr>
              <a:spLocks noChangeShapeType="1"/>
            </p:cNvSpPr>
            <p:nvPr/>
          </p:nvSpPr>
          <p:spPr bwMode="auto">
            <a:xfrm>
              <a:off x="3003" y="2914"/>
              <a:ext cx="0" cy="3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7" name="Line 21"/>
            <p:cNvSpPr>
              <a:spLocks noChangeShapeType="1"/>
            </p:cNvSpPr>
            <p:nvPr/>
          </p:nvSpPr>
          <p:spPr bwMode="auto">
            <a:xfrm>
              <a:off x="2999" y="2879"/>
              <a:ext cx="92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3062" name="Text Box 22"/>
          <p:cNvSpPr txBox="1">
            <a:spLocks noChangeArrowheads="1"/>
          </p:cNvSpPr>
          <p:nvPr/>
        </p:nvSpPr>
        <p:spPr bwMode="auto">
          <a:xfrm>
            <a:off x="7018338" y="2087563"/>
            <a:ext cx="1758950"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700"/>
              <a:t>Person A is in 1 group, Person F is in two groups, and they are in no groups together.</a:t>
            </a:r>
          </a:p>
        </p:txBody>
      </p:sp>
      <p:sp>
        <p:nvSpPr>
          <p:cNvPr id="343063" name="Text Box 23"/>
          <p:cNvSpPr txBox="1">
            <a:spLocks noChangeArrowheads="1"/>
          </p:cNvSpPr>
          <p:nvPr/>
        </p:nvSpPr>
        <p:spPr bwMode="auto">
          <a:xfrm>
            <a:off x="7013575" y="4430713"/>
            <a:ext cx="1758950"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700"/>
              <a:t>Person D is in 4 groups, Person F is in two groups, and they are in 2 groups together.</a:t>
            </a:r>
          </a:p>
        </p:txBody>
      </p:sp>
      <p:sp>
        <p:nvSpPr>
          <p:cNvPr id="54281" name="Text Box 24"/>
          <p:cNvSpPr txBox="1">
            <a:spLocks noChangeArrowheads="1"/>
          </p:cNvSpPr>
          <p:nvPr/>
        </p:nvSpPr>
        <p:spPr bwMode="auto">
          <a:xfrm>
            <a:off x="444500" y="1092200"/>
            <a:ext cx="317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Working with two-mode data</a:t>
            </a:r>
          </a:p>
        </p:txBody>
      </p:sp>
      <p:sp>
        <p:nvSpPr>
          <p:cNvPr id="54282" name="Text Box 52"/>
          <p:cNvSpPr txBox="1">
            <a:spLocks noChangeArrowheads="1"/>
          </p:cNvSpPr>
          <p:nvPr/>
        </p:nvSpPr>
        <p:spPr bwMode="auto">
          <a:xfrm>
            <a:off x="250825" y="633413"/>
            <a:ext cx="2424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Basic Data Structures</a:t>
            </a:r>
          </a:p>
        </p:txBody>
      </p:sp>
      <p:sp>
        <p:nvSpPr>
          <p:cNvPr id="54283" name="Text Box 53"/>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Tree>
    <p:extLst>
      <p:ext uri="{BB962C8B-B14F-4D97-AF65-F5344CB8AC3E}">
        <p14:creationId xmlns:p14="http://schemas.microsoft.com/office/powerpoint/2010/main" val="23807119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30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30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30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4305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43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56" grpId="0" autoUpdateAnimBg="0"/>
      <p:bldP spid="343062" grpId="0" autoUpdateAnimBg="0"/>
      <p:bldP spid="343063"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298" name="Group 5"/>
          <p:cNvGrpSpPr>
            <a:grpSpLocks/>
          </p:cNvGrpSpPr>
          <p:nvPr/>
        </p:nvGrpSpPr>
        <p:grpSpPr bwMode="auto">
          <a:xfrm>
            <a:off x="269875" y="2287588"/>
            <a:ext cx="2852738" cy="2225675"/>
            <a:chOff x="170" y="1441"/>
            <a:chExt cx="1797" cy="1402"/>
          </a:xfrm>
        </p:grpSpPr>
        <p:sp>
          <p:nvSpPr>
            <p:cNvPr id="55310" name="Rectangle 6"/>
            <p:cNvSpPr>
              <a:spLocks noChangeArrowheads="1"/>
            </p:cNvSpPr>
            <p:nvPr/>
          </p:nvSpPr>
          <p:spPr bwMode="auto">
            <a:xfrm>
              <a:off x="795" y="1441"/>
              <a:ext cx="1172" cy="1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latin typeface="Courier New" panose="02070309020205020404" pitchFamily="49" charset="0"/>
                </a:rPr>
                <a:t>  1 2 3 4 5</a:t>
              </a:r>
            </a:p>
            <a:p>
              <a:pPr>
                <a:spcBef>
                  <a:spcPct val="0"/>
                </a:spcBef>
                <a:buFontTx/>
                <a:buNone/>
              </a:pPr>
              <a:r>
                <a:rPr lang="en-US" altLang="en-US" sz="2000" b="1">
                  <a:latin typeface="Courier New" panose="02070309020205020404" pitchFamily="49" charset="0"/>
                </a:rPr>
                <a:t>A 0 0 0 0 1</a:t>
              </a:r>
            </a:p>
            <a:p>
              <a:pPr>
                <a:spcBef>
                  <a:spcPct val="0"/>
                </a:spcBef>
                <a:buFontTx/>
                <a:buNone/>
              </a:pPr>
              <a:r>
                <a:rPr lang="en-US" altLang="en-US" sz="2000" b="1">
                  <a:latin typeface="Courier New" panose="02070309020205020404" pitchFamily="49" charset="0"/>
                </a:rPr>
                <a:t>B 1 0 0 0 0</a:t>
              </a:r>
            </a:p>
            <a:p>
              <a:pPr>
                <a:spcBef>
                  <a:spcPct val="0"/>
                </a:spcBef>
                <a:buFontTx/>
                <a:buNone/>
              </a:pPr>
              <a:r>
                <a:rPr lang="en-US" altLang="en-US" sz="2000" b="1">
                  <a:latin typeface="Courier New" panose="02070309020205020404" pitchFamily="49" charset="0"/>
                </a:rPr>
                <a:t>C 1 1 0 0 0</a:t>
              </a:r>
            </a:p>
            <a:p>
              <a:pPr>
                <a:spcBef>
                  <a:spcPct val="0"/>
                </a:spcBef>
                <a:buFontTx/>
                <a:buNone/>
              </a:pPr>
              <a:r>
                <a:rPr lang="en-US" altLang="en-US" sz="2000" b="1">
                  <a:latin typeface="Courier New" panose="02070309020205020404" pitchFamily="49" charset="0"/>
                </a:rPr>
                <a:t>D 0 1 1 1 1</a:t>
              </a:r>
            </a:p>
            <a:p>
              <a:pPr>
                <a:spcBef>
                  <a:spcPct val="0"/>
                </a:spcBef>
                <a:buFontTx/>
                <a:buNone/>
              </a:pPr>
              <a:r>
                <a:rPr lang="en-US" altLang="en-US" sz="2000" b="1">
                  <a:latin typeface="Courier New" panose="02070309020205020404" pitchFamily="49" charset="0"/>
                </a:rPr>
                <a:t>E 0 0 1 0 0</a:t>
              </a:r>
            </a:p>
            <a:p>
              <a:pPr>
                <a:spcBef>
                  <a:spcPct val="0"/>
                </a:spcBef>
                <a:buFontTx/>
                <a:buNone/>
              </a:pPr>
              <a:r>
                <a:rPr lang="en-US" altLang="en-US" sz="2000" b="1">
                  <a:latin typeface="Courier New" panose="02070309020205020404" pitchFamily="49" charset="0"/>
                </a:rPr>
                <a:t>F 0 0 1 1 0</a:t>
              </a:r>
            </a:p>
          </p:txBody>
        </p:sp>
        <p:sp>
          <p:nvSpPr>
            <p:cNvPr id="55311" name="Text Box 7"/>
            <p:cNvSpPr txBox="1">
              <a:spLocks noChangeArrowheads="1"/>
            </p:cNvSpPr>
            <p:nvPr/>
          </p:nvSpPr>
          <p:spPr bwMode="auto">
            <a:xfrm>
              <a:off x="170" y="2087"/>
              <a:ext cx="4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b="1"/>
                <a:t>A</a:t>
              </a:r>
              <a:r>
                <a:rPr lang="en-US" altLang="en-US" sz="2400"/>
                <a:t> = </a:t>
              </a:r>
            </a:p>
          </p:txBody>
        </p:sp>
        <p:sp>
          <p:nvSpPr>
            <p:cNvPr id="55312" name="Line 8"/>
            <p:cNvSpPr>
              <a:spLocks noChangeShapeType="1"/>
            </p:cNvSpPr>
            <p:nvPr/>
          </p:nvSpPr>
          <p:spPr bwMode="auto">
            <a:xfrm>
              <a:off x="995" y="1660"/>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3" name="Line 9"/>
            <p:cNvSpPr>
              <a:spLocks noChangeShapeType="1"/>
            </p:cNvSpPr>
            <p:nvPr/>
          </p:nvSpPr>
          <p:spPr bwMode="auto">
            <a:xfrm rot="-5400000">
              <a:off x="446" y="2204"/>
              <a:ext cx="109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299" name="Text Box 10"/>
          <p:cNvSpPr txBox="1">
            <a:spLocks noChangeArrowheads="1"/>
          </p:cNvSpPr>
          <p:nvPr/>
        </p:nvSpPr>
        <p:spPr bwMode="auto">
          <a:xfrm>
            <a:off x="4305300" y="2073275"/>
            <a:ext cx="2806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Similarly for Groups:</a:t>
            </a:r>
          </a:p>
        </p:txBody>
      </p:sp>
      <p:grpSp>
        <p:nvGrpSpPr>
          <p:cNvPr id="55300" name="Group 11"/>
          <p:cNvGrpSpPr>
            <a:grpSpLocks/>
          </p:cNvGrpSpPr>
          <p:nvPr/>
        </p:nvGrpSpPr>
        <p:grpSpPr bwMode="auto">
          <a:xfrm>
            <a:off x="4799013" y="2551113"/>
            <a:ext cx="1555750" cy="2530475"/>
            <a:chOff x="3187" y="1952"/>
            <a:chExt cx="980" cy="1594"/>
          </a:xfrm>
        </p:grpSpPr>
        <p:sp>
          <p:nvSpPr>
            <p:cNvPr id="55305" name="Rectangle 12"/>
            <p:cNvSpPr>
              <a:spLocks noChangeArrowheads="1"/>
            </p:cNvSpPr>
            <p:nvPr/>
          </p:nvSpPr>
          <p:spPr bwMode="auto">
            <a:xfrm>
              <a:off x="3187" y="1952"/>
              <a:ext cx="980" cy="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latin typeface="Courier New" panose="02070309020205020404" pitchFamily="49" charset="0"/>
                </a:rPr>
                <a:t>  1 2 1</a:t>
              </a:r>
              <a:r>
                <a:rPr lang="en-US" altLang="en-US" sz="1000" b="1" baseline="30000">
                  <a:latin typeface="Courier New" panose="02070309020205020404" pitchFamily="49" charset="0"/>
                </a:rPr>
                <a:t>•</a:t>
              </a:r>
              <a:r>
                <a:rPr lang="en-US" altLang="en-US" sz="2000" b="1">
                  <a:latin typeface="Courier New" panose="02070309020205020404" pitchFamily="49" charset="0"/>
                </a:rPr>
                <a:t>2</a:t>
              </a:r>
            </a:p>
            <a:p>
              <a:pPr>
                <a:spcBef>
                  <a:spcPct val="0"/>
                </a:spcBef>
                <a:buFontTx/>
                <a:buNone/>
              </a:pPr>
              <a:r>
                <a:rPr lang="en-US" altLang="en-US" sz="2000" b="1">
                  <a:latin typeface="Courier New" panose="02070309020205020404" pitchFamily="49" charset="0"/>
                </a:rPr>
                <a:t>A 0</a:t>
              </a:r>
              <a:r>
                <a:rPr lang="en-US" altLang="en-US" sz="2000">
                  <a:latin typeface="Courier New" panose="02070309020205020404" pitchFamily="49" charset="0"/>
                </a:rPr>
                <a:t> </a:t>
              </a:r>
              <a:r>
                <a:rPr lang="en-US" altLang="en-US" sz="2000" b="1">
                  <a:latin typeface="Courier New" panose="02070309020205020404" pitchFamily="49" charset="0"/>
                </a:rPr>
                <a:t>0  0</a:t>
              </a:r>
            </a:p>
            <a:p>
              <a:pPr>
                <a:spcBef>
                  <a:spcPct val="0"/>
                </a:spcBef>
                <a:buFontTx/>
                <a:buNone/>
              </a:pPr>
              <a:r>
                <a:rPr lang="en-US" altLang="en-US" sz="2000" b="1">
                  <a:latin typeface="Courier New" panose="02070309020205020404" pitchFamily="49" charset="0"/>
                </a:rPr>
                <a:t>B 1</a:t>
              </a:r>
              <a:r>
                <a:rPr lang="en-US" altLang="en-US" sz="2000">
                  <a:latin typeface="Courier New" panose="02070309020205020404" pitchFamily="49" charset="0"/>
                </a:rPr>
                <a:t> </a:t>
              </a:r>
              <a:r>
                <a:rPr lang="en-US" altLang="en-US" sz="2000" b="1">
                  <a:latin typeface="Courier New" panose="02070309020205020404" pitchFamily="49" charset="0"/>
                </a:rPr>
                <a:t>0  0</a:t>
              </a:r>
            </a:p>
            <a:p>
              <a:pPr>
                <a:spcBef>
                  <a:spcPct val="0"/>
                </a:spcBef>
                <a:buFontTx/>
                <a:buNone/>
              </a:pPr>
              <a:r>
                <a:rPr lang="en-US" altLang="en-US" sz="2000" b="1">
                  <a:latin typeface="Courier New" panose="02070309020205020404" pitchFamily="49" charset="0"/>
                </a:rPr>
                <a:t>C 1</a:t>
              </a:r>
              <a:r>
                <a:rPr lang="en-US" altLang="en-US" sz="2000">
                  <a:latin typeface="Courier New" panose="02070309020205020404" pitchFamily="49" charset="0"/>
                </a:rPr>
                <a:t> </a:t>
              </a:r>
              <a:r>
                <a:rPr lang="en-US" altLang="en-US" sz="2000" b="1">
                  <a:latin typeface="Courier New" panose="02070309020205020404" pitchFamily="49" charset="0"/>
                </a:rPr>
                <a:t>1  1</a:t>
              </a:r>
            </a:p>
            <a:p>
              <a:pPr>
                <a:spcBef>
                  <a:spcPct val="0"/>
                </a:spcBef>
                <a:buFontTx/>
                <a:buNone/>
              </a:pPr>
              <a:r>
                <a:rPr lang="en-US" altLang="en-US" sz="2000" b="1">
                  <a:latin typeface="Courier New" panose="02070309020205020404" pitchFamily="49" charset="0"/>
                </a:rPr>
                <a:t>D 0</a:t>
              </a:r>
              <a:r>
                <a:rPr lang="en-US" altLang="en-US" sz="2000">
                  <a:latin typeface="Courier New" panose="02070309020205020404" pitchFamily="49" charset="0"/>
                </a:rPr>
                <a:t> </a:t>
              </a:r>
              <a:r>
                <a:rPr lang="en-US" altLang="en-US" sz="2000" b="1">
                  <a:latin typeface="Courier New" panose="02070309020205020404" pitchFamily="49" charset="0"/>
                </a:rPr>
                <a:t>1  0 </a:t>
              </a:r>
            </a:p>
            <a:p>
              <a:pPr>
                <a:spcBef>
                  <a:spcPct val="0"/>
                </a:spcBef>
                <a:buFontTx/>
                <a:buNone/>
              </a:pPr>
              <a:r>
                <a:rPr lang="en-US" altLang="en-US" sz="2000" b="1">
                  <a:latin typeface="Courier New" panose="02070309020205020404" pitchFamily="49" charset="0"/>
                </a:rPr>
                <a:t>E 0</a:t>
              </a:r>
              <a:r>
                <a:rPr lang="en-US" altLang="en-US" sz="2000">
                  <a:latin typeface="Courier New" panose="02070309020205020404" pitchFamily="49" charset="0"/>
                </a:rPr>
                <a:t> </a:t>
              </a:r>
              <a:r>
                <a:rPr lang="en-US" altLang="en-US" sz="2000" b="1">
                  <a:latin typeface="Courier New" panose="02070309020205020404" pitchFamily="49" charset="0"/>
                </a:rPr>
                <a:t>0  0</a:t>
              </a:r>
            </a:p>
            <a:p>
              <a:pPr>
                <a:spcBef>
                  <a:spcPct val="0"/>
                </a:spcBef>
                <a:buFontTx/>
                <a:buNone/>
              </a:pPr>
              <a:r>
                <a:rPr lang="en-US" altLang="en-US" sz="2000" b="1">
                  <a:latin typeface="Courier New" panose="02070309020205020404" pitchFamily="49" charset="0"/>
                </a:rPr>
                <a:t>F 0</a:t>
              </a:r>
              <a:r>
                <a:rPr lang="en-US" altLang="en-US" sz="2000">
                  <a:latin typeface="Courier New" panose="02070309020205020404" pitchFamily="49" charset="0"/>
                </a:rPr>
                <a:t> </a:t>
              </a:r>
              <a:r>
                <a:rPr lang="en-US" altLang="en-US" sz="2000" b="1">
                  <a:latin typeface="Courier New" panose="02070309020205020404" pitchFamily="49" charset="0"/>
                </a:rPr>
                <a:t>0  0</a:t>
              </a:r>
            </a:p>
            <a:p>
              <a:pPr>
                <a:spcBef>
                  <a:spcPct val="0"/>
                </a:spcBef>
                <a:buFontTx/>
                <a:buNone/>
              </a:pPr>
              <a:r>
                <a:rPr lang="en-US" altLang="en-US" sz="2000" b="1">
                  <a:latin typeface="Symbol" panose="05050102010706020507" pitchFamily="18" charset="2"/>
                  <a:sym typeface="WP Greek Century"/>
                </a:rPr>
                <a:t>S</a:t>
              </a:r>
              <a:r>
                <a:rPr lang="en-US" altLang="en-US" sz="2000" b="1">
                  <a:latin typeface="Courier New" panose="02070309020205020404" pitchFamily="49" charset="0"/>
                  <a:sym typeface="WP Greek Century"/>
                </a:rPr>
                <a:t> 2 2  1</a:t>
              </a:r>
              <a:r>
                <a:rPr lang="en-US" altLang="en-US" sz="2000" b="1">
                  <a:latin typeface="Courier New" panose="02070309020205020404" pitchFamily="49" charset="0"/>
                </a:rPr>
                <a:t> </a:t>
              </a:r>
            </a:p>
          </p:txBody>
        </p:sp>
        <p:sp>
          <p:nvSpPr>
            <p:cNvPr id="55306" name="Line 13"/>
            <p:cNvSpPr>
              <a:spLocks noChangeShapeType="1"/>
            </p:cNvSpPr>
            <p:nvPr/>
          </p:nvSpPr>
          <p:spPr bwMode="auto">
            <a:xfrm>
              <a:off x="3394" y="3312"/>
              <a:ext cx="6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Line 14"/>
            <p:cNvSpPr>
              <a:spLocks noChangeShapeType="1"/>
            </p:cNvSpPr>
            <p:nvPr/>
          </p:nvSpPr>
          <p:spPr bwMode="auto">
            <a:xfrm>
              <a:off x="3814" y="2194"/>
              <a:ext cx="0" cy="12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8" name="Line 15"/>
            <p:cNvSpPr>
              <a:spLocks noChangeShapeType="1"/>
            </p:cNvSpPr>
            <p:nvPr/>
          </p:nvSpPr>
          <p:spPr bwMode="auto">
            <a:xfrm>
              <a:off x="3376" y="2175"/>
              <a:ext cx="0" cy="11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9" name="Line 16"/>
            <p:cNvSpPr>
              <a:spLocks noChangeShapeType="1"/>
            </p:cNvSpPr>
            <p:nvPr/>
          </p:nvSpPr>
          <p:spPr bwMode="auto">
            <a:xfrm>
              <a:off x="3390" y="2181"/>
              <a:ext cx="41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301" name="Text Box 17"/>
          <p:cNvSpPr txBox="1">
            <a:spLocks noChangeArrowheads="1"/>
          </p:cNvSpPr>
          <p:nvPr/>
        </p:nvSpPr>
        <p:spPr bwMode="auto">
          <a:xfrm>
            <a:off x="6862763" y="2865438"/>
            <a:ext cx="155575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a:t>Group 1 has 2 members, group 2 has 2 members and they overlap by 1 members (C). </a:t>
            </a:r>
          </a:p>
        </p:txBody>
      </p:sp>
      <p:sp>
        <p:nvSpPr>
          <p:cNvPr id="55302" name="Text Box 18"/>
          <p:cNvSpPr txBox="1">
            <a:spLocks noChangeArrowheads="1"/>
          </p:cNvSpPr>
          <p:nvPr/>
        </p:nvSpPr>
        <p:spPr bwMode="auto">
          <a:xfrm>
            <a:off x="444500" y="1092200"/>
            <a:ext cx="317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Working with two-mode data</a:t>
            </a:r>
          </a:p>
        </p:txBody>
      </p:sp>
      <p:sp>
        <p:nvSpPr>
          <p:cNvPr id="55303" name="Text Box 52"/>
          <p:cNvSpPr txBox="1">
            <a:spLocks noChangeArrowheads="1"/>
          </p:cNvSpPr>
          <p:nvPr/>
        </p:nvSpPr>
        <p:spPr bwMode="auto">
          <a:xfrm>
            <a:off x="250825" y="633413"/>
            <a:ext cx="2424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Basic Data Structures</a:t>
            </a:r>
          </a:p>
        </p:txBody>
      </p:sp>
      <p:sp>
        <p:nvSpPr>
          <p:cNvPr id="55304" name="Text Box 53"/>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Tree>
    <p:extLst>
      <p:ext uri="{BB962C8B-B14F-4D97-AF65-F5344CB8AC3E}">
        <p14:creationId xmlns:p14="http://schemas.microsoft.com/office/powerpoint/2010/main" val="412738146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ext Box 4"/>
          <p:cNvSpPr txBox="1">
            <a:spLocks noChangeArrowheads="1"/>
          </p:cNvSpPr>
          <p:nvPr/>
        </p:nvSpPr>
        <p:spPr bwMode="auto">
          <a:xfrm>
            <a:off x="892175" y="1971675"/>
            <a:ext cx="76231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In general, you can get the overlap for any pair of  groups / persons by summing the multiplied elements of the corresponding rows/columns of the persons-to-groups adjacency matrix.  That is:</a:t>
            </a:r>
          </a:p>
        </p:txBody>
      </p:sp>
      <p:graphicFrame>
        <p:nvGraphicFramePr>
          <p:cNvPr id="56323" name="Object 5"/>
          <p:cNvGraphicFramePr>
            <a:graphicFrameLocks noChangeAspect="1"/>
          </p:cNvGraphicFramePr>
          <p:nvPr/>
        </p:nvGraphicFramePr>
        <p:xfrm>
          <a:off x="1012825" y="3922713"/>
          <a:ext cx="2946400" cy="1452562"/>
        </p:xfrm>
        <a:graphic>
          <a:graphicData uri="http://schemas.openxmlformats.org/presentationml/2006/ole">
            <mc:AlternateContent xmlns:mc="http://schemas.openxmlformats.org/markup-compatibility/2006">
              <mc:Choice xmlns:v="urn:schemas-microsoft-com:vml" Requires="v">
                <p:oleObj spid="_x0000_s5132" name="Equation" r:id="rId3" imgW="901309" imgH="444307" progId="Equation.3">
                  <p:embed/>
                </p:oleObj>
              </mc:Choice>
              <mc:Fallback>
                <p:oleObj name="Equation" r:id="rId3" imgW="901309" imgH="444307" progId="Equation.3">
                  <p:embed/>
                  <p:pic>
                    <p:nvPicPr>
                      <p:cNvPr id="5632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25" y="3922713"/>
                        <a:ext cx="2946400" cy="145256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4" name="Object 6"/>
          <p:cNvGraphicFramePr>
            <a:graphicFrameLocks noChangeAspect="1"/>
          </p:cNvGraphicFramePr>
          <p:nvPr/>
        </p:nvGraphicFramePr>
        <p:xfrm>
          <a:off x="5103813" y="3930650"/>
          <a:ext cx="2946400" cy="1452563"/>
        </p:xfrm>
        <a:graphic>
          <a:graphicData uri="http://schemas.openxmlformats.org/presentationml/2006/ole">
            <mc:AlternateContent xmlns:mc="http://schemas.openxmlformats.org/markup-compatibility/2006">
              <mc:Choice xmlns:v="urn:schemas-microsoft-com:vml" Requires="v">
                <p:oleObj spid="_x0000_s5133" name="Equation" r:id="rId5" imgW="901309" imgH="444307" progId="Equation.3">
                  <p:embed/>
                </p:oleObj>
              </mc:Choice>
              <mc:Fallback>
                <p:oleObj name="Equation" r:id="rId5" imgW="901309" imgH="444307" progId="Equation.3">
                  <p:embed/>
                  <p:pic>
                    <p:nvPicPr>
                      <p:cNvPr id="5632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3813" y="3930650"/>
                        <a:ext cx="2946400" cy="145256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5" name="Text Box 7"/>
          <p:cNvSpPr txBox="1">
            <a:spLocks noChangeArrowheads="1"/>
          </p:cNvSpPr>
          <p:nvPr/>
        </p:nvSpPr>
        <p:spPr bwMode="auto">
          <a:xfrm>
            <a:off x="938213" y="3521075"/>
            <a:ext cx="2522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Persons-to-Persons</a:t>
            </a:r>
          </a:p>
        </p:txBody>
      </p:sp>
      <p:sp>
        <p:nvSpPr>
          <p:cNvPr id="56326" name="Text Box 8"/>
          <p:cNvSpPr txBox="1">
            <a:spLocks noChangeArrowheads="1"/>
          </p:cNvSpPr>
          <p:nvPr/>
        </p:nvSpPr>
        <p:spPr bwMode="auto">
          <a:xfrm>
            <a:off x="5019675" y="3514725"/>
            <a:ext cx="2420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Groups-to-Groups</a:t>
            </a:r>
          </a:p>
        </p:txBody>
      </p:sp>
      <p:sp>
        <p:nvSpPr>
          <p:cNvPr id="56327" name="Text Box 9"/>
          <p:cNvSpPr txBox="1">
            <a:spLocks noChangeArrowheads="1"/>
          </p:cNvSpPr>
          <p:nvPr/>
        </p:nvSpPr>
        <p:spPr bwMode="auto">
          <a:xfrm>
            <a:off x="444500" y="1092200"/>
            <a:ext cx="317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Working with two-mode data</a:t>
            </a:r>
          </a:p>
        </p:txBody>
      </p:sp>
      <p:sp>
        <p:nvSpPr>
          <p:cNvPr id="56328" name="Text Box 52"/>
          <p:cNvSpPr txBox="1">
            <a:spLocks noChangeArrowheads="1"/>
          </p:cNvSpPr>
          <p:nvPr/>
        </p:nvSpPr>
        <p:spPr bwMode="auto">
          <a:xfrm>
            <a:off x="250825" y="633413"/>
            <a:ext cx="2424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Basic Data Structures</a:t>
            </a:r>
          </a:p>
        </p:txBody>
      </p:sp>
      <p:sp>
        <p:nvSpPr>
          <p:cNvPr id="56329" name="Text Box 53"/>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Tree>
    <p:extLst>
      <p:ext uri="{BB962C8B-B14F-4D97-AF65-F5344CB8AC3E}">
        <p14:creationId xmlns:p14="http://schemas.microsoft.com/office/powerpoint/2010/main" val="905262025"/>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ext Box 4"/>
          <p:cNvSpPr txBox="1">
            <a:spLocks noChangeArrowheads="1"/>
          </p:cNvSpPr>
          <p:nvPr/>
        </p:nvSpPr>
        <p:spPr bwMode="auto">
          <a:xfrm>
            <a:off x="1027113" y="1712913"/>
            <a:ext cx="74501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One can get either projection easily with a little matrix multiplication.  First define </a:t>
            </a:r>
            <a:r>
              <a:rPr lang="en-US" altLang="en-US" sz="2000" b="1"/>
              <a:t>A</a:t>
            </a:r>
            <a:r>
              <a:rPr lang="en-US" altLang="en-US" sz="2000" baseline="30000"/>
              <a:t>T </a:t>
            </a:r>
            <a:r>
              <a:rPr lang="en-US" altLang="en-US" sz="2000"/>
              <a:t>as the transpose of </a:t>
            </a:r>
            <a:r>
              <a:rPr lang="en-US" altLang="en-US" sz="2000" b="1"/>
              <a:t>A</a:t>
            </a:r>
            <a:r>
              <a:rPr lang="en-US" altLang="en-US" sz="2000"/>
              <a:t> (simply reverse the rows and columns).  If A is of size P </a:t>
            </a:r>
            <a:r>
              <a:rPr lang="en-US" altLang="en-US" sz="1800">
                <a:latin typeface="SAS Monospace" panose="020B0609020202020204" pitchFamily="49" charset="0"/>
              </a:rPr>
              <a:t>x</a:t>
            </a:r>
            <a:r>
              <a:rPr lang="en-US" altLang="en-US" sz="2000"/>
              <a:t> G, then A</a:t>
            </a:r>
            <a:r>
              <a:rPr lang="en-US" altLang="en-US" sz="2000" baseline="30000"/>
              <a:t>T</a:t>
            </a:r>
            <a:r>
              <a:rPr lang="en-US" altLang="en-US" sz="2000"/>
              <a:t> will be of size G </a:t>
            </a:r>
            <a:r>
              <a:rPr lang="en-US" altLang="en-US" sz="1600">
                <a:latin typeface="SAS Monospace" panose="020B0609020202020204" pitchFamily="49" charset="0"/>
              </a:rPr>
              <a:t>x</a:t>
            </a:r>
            <a:r>
              <a:rPr lang="en-US" altLang="en-US" sz="2000"/>
              <a:t> P.</a:t>
            </a:r>
          </a:p>
        </p:txBody>
      </p:sp>
      <p:graphicFrame>
        <p:nvGraphicFramePr>
          <p:cNvPr id="57347" name="Object 5"/>
          <p:cNvGraphicFramePr>
            <a:graphicFrameLocks noChangeAspect="1"/>
          </p:cNvGraphicFramePr>
          <p:nvPr/>
        </p:nvGraphicFramePr>
        <p:xfrm>
          <a:off x="3619500" y="2998788"/>
          <a:ext cx="1555750" cy="723900"/>
        </p:xfrm>
        <a:graphic>
          <a:graphicData uri="http://schemas.openxmlformats.org/presentationml/2006/ole">
            <mc:AlternateContent xmlns:mc="http://schemas.openxmlformats.org/markup-compatibility/2006">
              <mc:Choice xmlns:v="urn:schemas-microsoft-com:vml" Requires="v">
                <p:oleObj spid="_x0000_s6151" name="Equation" r:id="rId3" imgW="545626" imgH="253780" progId="Equation.3">
                  <p:embed/>
                </p:oleObj>
              </mc:Choice>
              <mc:Fallback>
                <p:oleObj name="Equation" r:id="rId3" imgW="545626" imgH="253780" progId="Equation.3">
                  <p:embed/>
                  <p:pic>
                    <p:nvPicPr>
                      <p:cNvPr id="5734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998788"/>
                        <a:ext cx="1555750" cy="7239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348" name="Group 6"/>
          <p:cNvGrpSpPr>
            <a:grpSpLocks/>
          </p:cNvGrpSpPr>
          <p:nvPr/>
        </p:nvGrpSpPr>
        <p:grpSpPr bwMode="auto">
          <a:xfrm>
            <a:off x="896938" y="4035425"/>
            <a:ext cx="2852737" cy="2225675"/>
            <a:chOff x="170" y="1441"/>
            <a:chExt cx="1797" cy="1402"/>
          </a:xfrm>
        </p:grpSpPr>
        <p:sp>
          <p:nvSpPr>
            <p:cNvPr id="57357" name="Rectangle 7"/>
            <p:cNvSpPr>
              <a:spLocks noChangeArrowheads="1"/>
            </p:cNvSpPr>
            <p:nvPr/>
          </p:nvSpPr>
          <p:spPr bwMode="auto">
            <a:xfrm>
              <a:off x="795" y="1441"/>
              <a:ext cx="1172" cy="1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latin typeface="Courier New" panose="02070309020205020404" pitchFamily="49" charset="0"/>
                </a:rPr>
                <a:t>  1 2 3 4 5</a:t>
              </a:r>
            </a:p>
            <a:p>
              <a:pPr>
                <a:spcBef>
                  <a:spcPct val="0"/>
                </a:spcBef>
                <a:buFontTx/>
                <a:buNone/>
              </a:pPr>
              <a:r>
                <a:rPr lang="en-US" altLang="en-US" sz="2000" b="1">
                  <a:latin typeface="Courier New" panose="02070309020205020404" pitchFamily="49" charset="0"/>
                </a:rPr>
                <a:t>A 0 0 0 0 1</a:t>
              </a:r>
            </a:p>
            <a:p>
              <a:pPr>
                <a:spcBef>
                  <a:spcPct val="0"/>
                </a:spcBef>
                <a:buFontTx/>
                <a:buNone/>
              </a:pPr>
              <a:r>
                <a:rPr lang="en-US" altLang="en-US" sz="2000" b="1">
                  <a:latin typeface="Courier New" panose="02070309020205020404" pitchFamily="49" charset="0"/>
                </a:rPr>
                <a:t>B 1 0 0 0 0</a:t>
              </a:r>
            </a:p>
            <a:p>
              <a:pPr>
                <a:spcBef>
                  <a:spcPct val="0"/>
                </a:spcBef>
                <a:buFontTx/>
                <a:buNone/>
              </a:pPr>
              <a:r>
                <a:rPr lang="en-US" altLang="en-US" sz="2000" b="1">
                  <a:latin typeface="Courier New" panose="02070309020205020404" pitchFamily="49" charset="0"/>
                </a:rPr>
                <a:t>C 1 1 0 0 0</a:t>
              </a:r>
            </a:p>
            <a:p>
              <a:pPr>
                <a:spcBef>
                  <a:spcPct val="0"/>
                </a:spcBef>
                <a:buFontTx/>
                <a:buNone/>
              </a:pPr>
              <a:r>
                <a:rPr lang="en-US" altLang="en-US" sz="2000" b="1">
                  <a:latin typeface="Courier New" panose="02070309020205020404" pitchFamily="49" charset="0"/>
                </a:rPr>
                <a:t>D 0 1 1 1 1</a:t>
              </a:r>
            </a:p>
            <a:p>
              <a:pPr>
                <a:spcBef>
                  <a:spcPct val="0"/>
                </a:spcBef>
                <a:buFontTx/>
                <a:buNone/>
              </a:pPr>
              <a:r>
                <a:rPr lang="en-US" altLang="en-US" sz="2000" b="1">
                  <a:latin typeface="Courier New" panose="02070309020205020404" pitchFamily="49" charset="0"/>
                </a:rPr>
                <a:t>E 0 0 1 0 0</a:t>
              </a:r>
            </a:p>
            <a:p>
              <a:pPr>
                <a:spcBef>
                  <a:spcPct val="0"/>
                </a:spcBef>
                <a:buFontTx/>
                <a:buNone/>
              </a:pPr>
              <a:r>
                <a:rPr lang="en-US" altLang="en-US" sz="2000" b="1">
                  <a:latin typeface="Courier New" panose="02070309020205020404" pitchFamily="49" charset="0"/>
                </a:rPr>
                <a:t>F 0 0 1 1 0</a:t>
              </a:r>
            </a:p>
          </p:txBody>
        </p:sp>
        <p:sp>
          <p:nvSpPr>
            <p:cNvPr id="57358" name="Text Box 8"/>
            <p:cNvSpPr txBox="1">
              <a:spLocks noChangeArrowheads="1"/>
            </p:cNvSpPr>
            <p:nvPr/>
          </p:nvSpPr>
          <p:spPr bwMode="auto">
            <a:xfrm>
              <a:off x="170" y="2087"/>
              <a:ext cx="4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b="1"/>
                <a:t>A</a:t>
              </a:r>
              <a:r>
                <a:rPr lang="en-US" altLang="en-US" sz="2400"/>
                <a:t> = </a:t>
              </a:r>
            </a:p>
          </p:txBody>
        </p:sp>
        <p:sp>
          <p:nvSpPr>
            <p:cNvPr id="57359" name="Line 9"/>
            <p:cNvSpPr>
              <a:spLocks noChangeShapeType="1"/>
            </p:cNvSpPr>
            <p:nvPr/>
          </p:nvSpPr>
          <p:spPr bwMode="auto">
            <a:xfrm>
              <a:off x="995" y="1660"/>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60" name="Line 10"/>
            <p:cNvSpPr>
              <a:spLocks noChangeShapeType="1"/>
            </p:cNvSpPr>
            <p:nvPr/>
          </p:nvSpPr>
          <p:spPr bwMode="auto">
            <a:xfrm rot="-5400000">
              <a:off x="446" y="2204"/>
              <a:ext cx="109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7349" name="Group 11"/>
          <p:cNvGrpSpPr>
            <a:grpSpLocks/>
          </p:cNvGrpSpPr>
          <p:nvPr/>
        </p:nvGrpSpPr>
        <p:grpSpPr bwMode="auto">
          <a:xfrm>
            <a:off x="4330700" y="4187825"/>
            <a:ext cx="2976563" cy="1920875"/>
            <a:chOff x="2728" y="2642"/>
            <a:chExt cx="1875" cy="1210"/>
          </a:xfrm>
        </p:grpSpPr>
        <p:sp>
          <p:nvSpPr>
            <p:cNvPr id="57355" name="Rectangle 12"/>
            <p:cNvSpPr>
              <a:spLocks noChangeArrowheads="1"/>
            </p:cNvSpPr>
            <p:nvPr/>
          </p:nvSpPr>
          <p:spPr bwMode="auto">
            <a:xfrm>
              <a:off x="3239" y="2642"/>
              <a:ext cx="1364"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latin typeface="Courier New" panose="02070309020205020404" pitchFamily="49" charset="0"/>
                </a:rPr>
                <a:t>  A B C D E F</a:t>
              </a:r>
            </a:p>
            <a:p>
              <a:pPr>
                <a:spcBef>
                  <a:spcPct val="0"/>
                </a:spcBef>
                <a:buFontTx/>
                <a:buNone/>
              </a:pPr>
              <a:r>
                <a:rPr lang="en-US" altLang="en-US" sz="2000" b="1">
                  <a:latin typeface="Courier New" panose="02070309020205020404" pitchFamily="49" charset="0"/>
                </a:rPr>
                <a:t>1 0 1 1 0 0 0</a:t>
              </a:r>
            </a:p>
            <a:p>
              <a:pPr>
                <a:spcBef>
                  <a:spcPct val="0"/>
                </a:spcBef>
                <a:buFontTx/>
                <a:buNone/>
              </a:pPr>
              <a:r>
                <a:rPr lang="en-US" altLang="en-US" sz="2000" b="1">
                  <a:latin typeface="Courier New" panose="02070309020205020404" pitchFamily="49" charset="0"/>
                </a:rPr>
                <a:t>2 0 0 1 1 0 0</a:t>
              </a:r>
            </a:p>
            <a:p>
              <a:pPr>
                <a:spcBef>
                  <a:spcPct val="0"/>
                </a:spcBef>
                <a:buFontTx/>
                <a:buNone/>
              </a:pPr>
              <a:r>
                <a:rPr lang="en-US" altLang="en-US" sz="2000" b="1">
                  <a:latin typeface="Courier New" panose="02070309020205020404" pitchFamily="49" charset="0"/>
                </a:rPr>
                <a:t>3 0 0 0 1 1 1</a:t>
              </a:r>
            </a:p>
            <a:p>
              <a:pPr>
                <a:spcBef>
                  <a:spcPct val="0"/>
                </a:spcBef>
                <a:buFontTx/>
                <a:buNone/>
              </a:pPr>
              <a:r>
                <a:rPr lang="en-US" altLang="en-US" sz="2000" b="1">
                  <a:latin typeface="Courier New" panose="02070309020205020404" pitchFamily="49" charset="0"/>
                </a:rPr>
                <a:t>4 0 0 0 1 0 1</a:t>
              </a:r>
            </a:p>
            <a:p>
              <a:pPr>
                <a:spcBef>
                  <a:spcPct val="0"/>
                </a:spcBef>
                <a:buFontTx/>
                <a:buNone/>
              </a:pPr>
              <a:r>
                <a:rPr lang="en-US" altLang="en-US" sz="2000" b="1">
                  <a:latin typeface="Courier New" panose="02070309020205020404" pitchFamily="49" charset="0"/>
                </a:rPr>
                <a:t>5 1 0 0 1 0 0</a:t>
              </a:r>
            </a:p>
          </p:txBody>
        </p:sp>
        <p:sp>
          <p:nvSpPr>
            <p:cNvPr id="57356" name="Text Box 13"/>
            <p:cNvSpPr txBox="1">
              <a:spLocks noChangeArrowheads="1"/>
            </p:cNvSpPr>
            <p:nvPr/>
          </p:nvSpPr>
          <p:spPr bwMode="auto">
            <a:xfrm>
              <a:off x="2728" y="3103"/>
              <a:ext cx="50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r>
                <a:rPr lang="en-US" altLang="en-US" sz="2400" baseline="30000"/>
                <a:t>T </a:t>
              </a:r>
              <a:r>
                <a:rPr lang="en-US" altLang="en-US" sz="2400"/>
                <a:t>=</a:t>
              </a:r>
              <a:r>
                <a:rPr lang="en-US" altLang="en-US" sz="2400" baseline="30000"/>
                <a:t> </a:t>
              </a:r>
              <a:endParaRPr lang="en-US" altLang="en-US" sz="2400"/>
            </a:p>
          </p:txBody>
        </p:sp>
      </p:grpSp>
      <p:sp>
        <p:nvSpPr>
          <p:cNvPr id="57350" name="Text Box 14"/>
          <p:cNvSpPr txBox="1">
            <a:spLocks noChangeArrowheads="1"/>
          </p:cNvSpPr>
          <p:nvPr/>
        </p:nvSpPr>
        <p:spPr bwMode="auto">
          <a:xfrm>
            <a:off x="444500" y="1092200"/>
            <a:ext cx="317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Working with two-mode data</a:t>
            </a:r>
          </a:p>
        </p:txBody>
      </p:sp>
      <p:sp>
        <p:nvSpPr>
          <p:cNvPr id="57351" name="Line 16"/>
          <p:cNvSpPr>
            <a:spLocks noChangeShapeType="1"/>
          </p:cNvSpPr>
          <p:nvPr/>
        </p:nvSpPr>
        <p:spPr bwMode="auto">
          <a:xfrm>
            <a:off x="5502275" y="4508500"/>
            <a:ext cx="1876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2" name="Line 17"/>
          <p:cNvSpPr>
            <a:spLocks noChangeShapeType="1"/>
          </p:cNvSpPr>
          <p:nvPr/>
        </p:nvSpPr>
        <p:spPr bwMode="auto">
          <a:xfrm>
            <a:off x="5486400" y="4492625"/>
            <a:ext cx="0" cy="149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3" name="Text Box 52"/>
          <p:cNvSpPr txBox="1">
            <a:spLocks noChangeArrowheads="1"/>
          </p:cNvSpPr>
          <p:nvPr/>
        </p:nvSpPr>
        <p:spPr bwMode="auto">
          <a:xfrm>
            <a:off x="250825" y="633413"/>
            <a:ext cx="2424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Basic Data Structures</a:t>
            </a:r>
          </a:p>
        </p:txBody>
      </p:sp>
      <p:sp>
        <p:nvSpPr>
          <p:cNvPr id="57354" name="Text Box 53"/>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Social Network Data</a:t>
            </a:r>
          </a:p>
        </p:txBody>
      </p:sp>
    </p:spTree>
    <p:extLst>
      <p:ext uri="{BB962C8B-B14F-4D97-AF65-F5344CB8AC3E}">
        <p14:creationId xmlns:p14="http://schemas.microsoft.com/office/powerpoint/2010/main" val="3387240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ext Box 4"/>
          <p:cNvSpPr txBox="1">
            <a:spLocks noChangeArrowheads="1"/>
          </p:cNvSpPr>
          <p:nvPr/>
        </p:nvSpPr>
        <p:spPr bwMode="auto">
          <a:xfrm>
            <a:off x="5667375" y="3479800"/>
            <a:ext cx="1497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G = A</a:t>
            </a:r>
            <a:r>
              <a:rPr lang="en-US" altLang="en-US" sz="2400" baseline="30000"/>
              <a:t>T</a:t>
            </a:r>
            <a:r>
              <a:rPr lang="en-US" altLang="en-US" sz="2400"/>
              <a:t>(A)</a:t>
            </a:r>
          </a:p>
        </p:txBody>
      </p:sp>
      <p:sp>
        <p:nvSpPr>
          <p:cNvPr id="58371" name="Rectangle 5"/>
          <p:cNvSpPr>
            <a:spLocks noChangeArrowheads="1"/>
          </p:cNvSpPr>
          <p:nvPr/>
        </p:nvSpPr>
        <p:spPr bwMode="auto">
          <a:xfrm>
            <a:off x="2370138" y="949325"/>
            <a:ext cx="1528762"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latin typeface="Courier New" panose="02070309020205020404" pitchFamily="49" charset="0"/>
              </a:rPr>
              <a:t>  1 2 3 4 5</a:t>
            </a:r>
          </a:p>
          <a:p>
            <a:pPr>
              <a:spcBef>
                <a:spcPct val="0"/>
              </a:spcBef>
              <a:buFontTx/>
              <a:buNone/>
            </a:pPr>
            <a:r>
              <a:rPr lang="en-US" altLang="en-US" sz="1600" b="1">
                <a:latin typeface="Courier New" panose="02070309020205020404" pitchFamily="49" charset="0"/>
              </a:rPr>
              <a:t>A 0 0 0 0 1</a:t>
            </a:r>
          </a:p>
          <a:p>
            <a:pPr>
              <a:spcBef>
                <a:spcPct val="0"/>
              </a:spcBef>
              <a:buFontTx/>
              <a:buNone/>
            </a:pPr>
            <a:r>
              <a:rPr lang="en-US" altLang="en-US" sz="1600" b="1">
                <a:latin typeface="Courier New" panose="02070309020205020404" pitchFamily="49" charset="0"/>
              </a:rPr>
              <a:t>B 1 0 0 0 0</a:t>
            </a:r>
          </a:p>
          <a:p>
            <a:pPr>
              <a:spcBef>
                <a:spcPct val="0"/>
              </a:spcBef>
              <a:buFontTx/>
              <a:buNone/>
            </a:pPr>
            <a:r>
              <a:rPr lang="en-US" altLang="en-US" sz="1600" b="1">
                <a:latin typeface="Courier New" panose="02070309020205020404" pitchFamily="49" charset="0"/>
              </a:rPr>
              <a:t>C 1 1 0 0 0</a:t>
            </a:r>
          </a:p>
          <a:p>
            <a:pPr>
              <a:spcBef>
                <a:spcPct val="0"/>
              </a:spcBef>
              <a:buFontTx/>
              <a:buNone/>
            </a:pPr>
            <a:r>
              <a:rPr lang="en-US" altLang="en-US" sz="1600" b="1">
                <a:latin typeface="Courier New" panose="02070309020205020404" pitchFamily="49" charset="0"/>
              </a:rPr>
              <a:t>D 0 1 1 1 1</a:t>
            </a:r>
          </a:p>
          <a:p>
            <a:pPr>
              <a:spcBef>
                <a:spcPct val="0"/>
              </a:spcBef>
              <a:buFontTx/>
              <a:buNone/>
            </a:pPr>
            <a:r>
              <a:rPr lang="en-US" altLang="en-US" sz="1600" b="1">
                <a:latin typeface="Courier New" panose="02070309020205020404" pitchFamily="49" charset="0"/>
              </a:rPr>
              <a:t>E 0 0 1 0 0</a:t>
            </a:r>
          </a:p>
          <a:p>
            <a:pPr>
              <a:spcBef>
                <a:spcPct val="0"/>
              </a:spcBef>
              <a:buFontTx/>
              <a:buNone/>
            </a:pPr>
            <a:r>
              <a:rPr lang="en-US" altLang="en-US" sz="1600" b="1">
                <a:latin typeface="Courier New" panose="02070309020205020404" pitchFamily="49" charset="0"/>
              </a:rPr>
              <a:t>F 0 0 1 1 0</a:t>
            </a:r>
          </a:p>
        </p:txBody>
      </p:sp>
      <p:sp>
        <p:nvSpPr>
          <p:cNvPr id="58372" name="Text Box 6"/>
          <p:cNvSpPr txBox="1">
            <a:spLocks noChangeArrowheads="1"/>
          </p:cNvSpPr>
          <p:nvPr/>
        </p:nvSpPr>
        <p:spPr bwMode="auto">
          <a:xfrm>
            <a:off x="1871663" y="1654175"/>
            <a:ext cx="592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t>A</a:t>
            </a:r>
            <a:r>
              <a:rPr lang="en-US" altLang="en-US" sz="1800"/>
              <a:t> = </a:t>
            </a:r>
          </a:p>
        </p:txBody>
      </p:sp>
      <p:sp>
        <p:nvSpPr>
          <p:cNvPr id="58373" name="Line 7"/>
          <p:cNvSpPr>
            <a:spLocks noChangeShapeType="1"/>
          </p:cNvSpPr>
          <p:nvPr/>
        </p:nvSpPr>
        <p:spPr bwMode="auto">
          <a:xfrm>
            <a:off x="2635250" y="1216025"/>
            <a:ext cx="1187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74" name="Line 8"/>
          <p:cNvSpPr>
            <a:spLocks noChangeShapeType="1"/>
          </p:cNvSpPr>
          <p:nvPr/>
        </p:nvSpPr>
        <p:spPr bwMode="auto">
          <a:xfrm rot="-5400000">
            <a:off x="1920875" y="1922463"/>
            <a:ext cx="142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75" name="Rectangle 9"/>
          <p:cNvSpPr>
            <a:spLocks noChangeArrowheads="1"/>
          </p:cNvSpPr>
          <p:nvPr/>
        </p:nvSpPr>
        <p:spPr bwMode="auto">
          <a:xfrm>
            <a:off x="4983163" y="996950"/>
            <a:ext cx="1773237"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latin typeface="Courier New" panose="02070309020205020404" pitchFamily="49" charset="0"/>
              </a:rPr>
              <a:t>  A B C D E F</a:t>
            </a:r>
          </a:p>
          <a:p>
            <a:pPr>
              <a:spcBef>
                <a:spcPct val="0"/>
              </a:spcBef>
              <a:buFontTx/>
              <a:buNone/>
            </a:pPr>
            <a:r>
              <a:rPr lang="en-US" altLang="en-US" sz="1600" b="1">
                <a:latin typeface="Courier New" panose="02070309020205020404" pitchFamily="49" charset="0"/>
              </a:rPr>
              <a:t>1 0 1 1 0 0 0</a:t>
            </a:r>
          </a:p>
          <a:p>
            <a:pPr>
              <a:spcBef>
                <a:spcPct val="0"/>
              </a:spcBef>
              <a:buFontTx/>
              <a:buNone/>
            </a:pPr>
            <a:r>
              <a:rPr lang="en-US" altLang="en-US" sz="1600" b="1">
                <a:latin typeface="Courier New" panose="02070309020205020404" pitchFamily="49" charset="0"/>
              </a:rPr>
              <a:t>2 0 0 1 1 0 0</a:t>
            </a:r>
          </a:p>
          <a:p>
            <a:pPr>
              <a:spcBef>
                <a:spcPct val="0"/>
              </a:spcBef>
              <a:buFontTx/>
              <a:buNone/>
            </a:pPr>
            <a:r>
              <a:rPr lang="en-US" altLang="en-US" sz="1600" b="1">
                <a:latin typeface="Courier New" panose="02070309020205020404" pitchFamily="49" charset="0"/>
              </a:rPr>
              <a:t>3 0 0 0 1 1 1</a:t>
            </a:r>
          </a:p>
          <a:p>
            <a:pPr>
              <a:spcBef>
                <a:spcPct val="0"/>
              </a:spcBef>
              <a:buFontTx/>
              <a:buNone/>
            </a:pPr>
            <a:r>
              <a:rPr lang="en-US" altLang="en-US" sz="1600" b="1">
                <a:latin typeface="Courier New" panose="02070309020205020404" pitchFamily="49" charset="0"/>
              </a:rPr>
              <a:t>4 0 0 0 1 0 1</a:t>
            </a:r>
          </a:p>
          <a:p>
            <a:pPr>
              <a:spcBef>
                <a:spcPct val="0"/>
              </a:spcBef>
              <a:buFontTx/>
              <a:buNone/>
            </a:pPr>
            <a:r>
              <a:rPr lang="en-US" altLang="en-US" sz="1600" b="1">
                <a:latin typeface="Courier New" panose="02070309020205020404" pitchFamily="49" charset="0"/>
              </a:rPr>
              <a:t>5 1 0 0 1 0 0</a:t>
            </a:r>
          </a:p>
        </p:txBody>
      </p:sp>
      <p:sp>
        <p:nvSpPr>
          <p:cNvPr id="58376" name="Text Box 10"/>
          <p:cNvSpPr txBox="1">
            <a:spLocks noChangeArrowheads="1"/>
          </p:cNvSpPr>
          <p:nvPr/>
        </p:nvSpPr>
        <p:spPr bwMode="auto">
          <a:xfrm>
            <a:off x="4418013" y="1708150"/>
            <a:ext cx="647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a:t>A</a:t>
            </a:r>
            <a:r>
              <a:rPr lang="en-US" altLang="en-US" sz="1800" baseline="30000"/>
              <a:t>T </a:t>
            </a:r>
            <a:r>
              <a:rPr lang="en-US" altLang="en-US" sz="1800"/>
              <a:t>=</a:t>
            </a:r>
            <a:r>
              <a:rPr lang="en-US" altLang="en-US" sz="1800" baseline="30000"/>
              <a:t> </a:t>
            </a:r>
            <a:endParaRPr lang="en-US" altLang="en-US" sz="1800"/>
          </a:p>
        </p:txBody>
      </p:sp>
      <p:sp>
        <p:nvSpPr>
          <p:cNvPr id="58377" name="Text Box 11"/>
          <p:cNvSpPr txBox="1">
            <a:spLocks noChangeArrowheads="1"/>
          </p:cNvSpPr>
          <p:nvPr/>
        </p:nvSpPr>
        <p:spPr bwMode="auto">
          <a:xfrm>
            <a:off x="2776538" y="2724150"/>
            <a:ext cx="798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(6</a:t>
            </a:r>
            <a:r>
              <a:rPr lang="en-US" altLang="en-US" sz="1400">
                <a:latin typeface="SAS Monospace" panose="020B0609020202020204" pitchFamily="49" charset="0"/>
              </a:rPr>
              <a:t>x</a:t>
            </a:r>
            <a:r>
              <a:rPr lang="en-US" altLang="en-US" sz="2400"/>
              <a:t>5)</a:t>
            </a:r>
          </a:p>
        </p:txBody>
      </p:sp>
      <p:sp>
        <p:nvSpPr>
          <p:cNvPr id="58378" name="Text Box 12"/>
          <p:cNvSpPr txBox="1">
            <a:spLocks noChangeArrowheads="1"/>
          </p:cNvSpPr>
          <p:nvPr/>
        </p:nvSpPr>
        <p:spPr bwMode="auto">
          <a:xfrm>
            <a:off x="5434013" y="2643188"/>
            <a:ext cx="798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(5</a:t>
            </a:r>
            <a:r>
              <a:rPr lang="en-US" altLang="en-US" sz="1400">
                <a:latin typeface="SAS Monospace" panose="020B0609020202020204" pitchFamily="49" charset="0"/>
              </a:rPr>
              <a:t>x</a:t>
            </a:r>
            <a:r>
              <a:rPr lang="en-US" altLang="en-US" sz="2400"/>
              <a:t>6)</a:t>
            </a:r>
          </a:p>
        </p:txBody>
      </p:sp>
      <p:grpSp>
        <p:nvGrpSpPr>
          <p:cNvPr id="347159" name="Group 23"/>
          <p:cNvGrpSpPr>
            <a:grpSpLocks/>
          </p:cNvGrpSpPr>
          <p:nvPr/>
        </p:nvGrpSpPr>
        <p:grpSpPr bwMode="auto">
          <a:xfrm>
            <a:off x="5030788" y="3862388"/>
            <a:ext cx="3048000" cy="2720975"/>
            <a:chOff x="3169" y="2193"/>
            <a:chExt cx="1920" cy="1714"/>
          </a:xfrm>
        </p:grpSpPr>
        <p:sp>
          <p:nvSpPr>
            <p:cNvPr id="58388" name="Text Box 14"/>
            <p:cNvSpPr txBox="1">
              <a:spLocks noChangeArrowheads="1"/>
            </p:cNvSpPr>
            <p:nvPr/>
          </p:nvSpPr>
          <p:spPr bwMode="auto">
            <a:xfrm>
              <a:off x="3169" y="2193"/>
              <a:ext cx="19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latin typeface="Courier New" panose="02070309020205020404" pitchFamily="49" charset="0"/>
                </a:rPr>
                <a:t>  A</a:t>
              </a:r>
              <a:r>
                <a:rPr lang="en-US" altLang="en-US" sz="2400" baseline="30000">
                  <a:latin typeface="Courier New" panose="02070309020205020404" pitchFamily="49" charset="0"/>
                </a:rPr>
                <a:t>T</a:t>
              </a:r>
              <a:r>
                <a:rPr lang="en-US" altLang="en-US" sz="2400">
                  <a:latin typeface="Courier New" panose="02070309020205020404" pitchFamily="49" charset="0"/>
                </a:rPr>
                <a:t> * A   = P </a:t>
              </a:r>
            </a:p>
            <a:p>
              <a:pPr>
                <a:spcBef>
                  <a:spcPct val="0"/>
                </a:spcBef>
                <a:buFontTx/>
                <a:buNone/>
              </a:pPr>
              <a:r>
                <a:rPr lang="en-US" altLang="en-US" sz="2400">
                  <a:latin typeface="Courier New" panose="02070309020205020404" pitchFamily="49" charset="0"/>
                </a:rPr>
                <a:t>(5</a:t>
              </a:r>
              <a:r>
                <a:rPr lang="en-US" altLang="en-US" sz="1600">
                  <a:latin typeface="SAS Monospace" panose="020B0609020202020204" pitchFamily="49" charset="0"/>
                </a:rPr>
                <a:t>x</a:t>
              </a:r>
              <a:r>
                <a:rPr lang="en-US" altLang="en-US" sz="2400">
                  <a:latin typeface="Courier New" panose="02070309020205020404" pitchFamily="49" charset="0"/>
                </a:rPr>
                <a:t>6) 6</a:t>
              </a:r>
              <a:r>
                <a:rPr lang="en-US" altLang="en-US" sz="1600">
                  <a:latin typeface="SAS Monospace" panose="020B0609020202020204" pitchFamily="49" charset="0"/>
                </a:rPr>
                <a:t>x</a:t>
              </a:r>
              <a:r>
                <a:rPr lang="en-US" altLang="en-US" sz="2400">
                  <a:latin typeface="Courier New" panose="02070309020205020404" pitchFamily="49" charset="0"/>
                </a:rPr>
                <a:t>5)	 (5</a:t>
              </a:r>
              <a:r>
                <a:rPr lang="en-US" altLang="en-US" sz="1600">
                  <a:latin typeface="SAS Monospace" panose="020B0609020202020204" pitchFamily="49" charset="0"/>
                </a:rPr>
                <a:t>x</a:t>
              </a:r>
              <a:r>
                <a:rPr lang="en-US" altLang="en-US" sz="2400">
                  <a:latin typeface="Courier New" panose="02070309020205020404" pitchFamily="49" charset="0"/>
                </a:rPr>
                <a:t>5)</a:t>
              </a:r>
            </a:p>
          </p:txBody>
        </p:sp>
        <p:sp>
          <p:nvSpPr>
            <p:cNvPr id="58389" name="Rectangle 17"/>
            <p:cNvSpPr>
              <a:spLocks noChangeArrowheads="1"/>
            </p:cNvSpPr>
            <p:nvPr/>
          </p:nvSpPr>
          <p:spPr bwMode="auto">
            <a:xfrm>
              <a:off x="3647" y="2771"/>
              <a:ext cx="952" cy="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latin typeface="SAS Monospace" panose="020B0609020202020204" pitchFamily="49" charset="0"/>
                </a:rPr>
                <a:t>      G</a:t>
              </a:r>
            </a:p>
            <a:p>
              <a:pPr>
                <a:spcBef>
                  <a:spcPct val="0"/>
                </a:spcBef>
                <a:buFontTx/>
                <a:buNone/>
              </a:pPr>
              <a:r>
                <a:rPr lang="en-US" altLang="en-US" sz="1600" b="1">
                  <a:latin typeface="SAS Monospace" panose="020B0609020202020204" pitchFamily="49" charset="0"/>
                </a:rPr>
                <a:t>  1 2 3 4 5</a:t>
              </a:r>
            </a:p>
            <a:p>
              <a:pPr>
                <a:spcBef>
                  <a:spcPct val="0"/>
                </a:spcBef>
                <a:buFontTx/>
                <a:buNone/>
              </a:pPr>
              <a:r>
                <a:rPr lang="en-US" altLang="en-US" sz="1600" b="1">
                  <a:latin typeface="SAS Monospace" panose="020B0609020202020204" pitchFamily="49" charset="0"/>
                </a:rPr>
                <a:t>1 2 1 0 0 0</a:t>
              </a:r>
            </a:p>
            <a:p>
              <a:pPr>
                <a:spcBef>
                  <a:spcPct val="0"/>
                </a:spcBef>
                <a:buFontTx/>
                <a:buNone/>
              </a:pPr>
              <a:r>
                <a:rPr lang="en-US" altLang="en-US" sz="1600" b="1">
                  <a:latin typeface="SAS Monospace" panose="020B0609020202020204" pitchFamily="49" charset="0"/>
                </a:rPr>
                <a:t>2 1 2 1 1 1</a:t>
              </a:r>
            </a:p>
            <a:p>
              <a:pPr>
                <a:spcBef>
                  <a:spcPct val="0"/>
                </a:spcBef>
                <a:buFontTx/>
                <a:buNone/>
              </a:pPr>
              <a:r>
                <a:rPr lang="en-US" altLang="en-US" sz="1600" b="1">
                  <a:latin typeface="SAS Monospace" panose="020B0609020202020204" pitchFamily="49" charset="0"/>
                </a:rPr>
                <a:t>3 0 1 3 2 1</a:t>
              </a:r>
            </a:p>
            <a:p>
              <a:pPr>
                <a:spcBef>
                  <a:spcPct val="0"/>
                </a:spcBef>
                <a:buFontTx/>
                <a:buNone/>
              </a:pPr>
              <a:r>
                <a:rPr lang="en-US" altLang="en-US" sz="1600" b="1">
                  <a:latin typeface="SAS Monospace" panose="020B0609020202020204" pitchFamily="49" charset="0"/>
                </a:rPr>
                <a:t>4 0 1 2 2 1</a:t>
              </a:r>
            </a:p>
            <a:p>
              <a:pPr>
                <a:spcBef>
                  <a:spcPct val="0"/>
                </a:spcBef>
                <a:buFontTx/>
                <a:buNone/>
              </a:pPr>
              <a:r>
                <a:rPr lang="en-US" altLang="en-US" sz="1600" b="1">
                  <a:latin typeface="SAS Monospace" panose="020B0609020202020204" pitchFamily="49" charset="0"/>
                </a:rPr>
                <a:t>5 0 1 1 1 2</a:t>
              </a:r>
            </a:p>
          </p:txBody>
        </p:sp>
        <p:sp>
          <p:nvSpPr>
            <p:cNvPr id="58390" name="Freeform 18"/>
            <p:cNvSpPr>
              <a:spLocks/>
            </p:cNvSpPr>
            <p:nvPr/>
          </p:nvSpPr>
          <p:spPr bwMode="auto">
            <a:xfrm>
              <a:off x="3822" y="3082"/>
              <a:ext cx="764" cy="764"/>
            </a:xfrm>
            <a:custGeom>
              <a:avLst/>
              <a:gdLst>
                <a:gd name="T0" fmla="*/ 0 w 764"/>
                <a:gd name="T1" fmla="*/ 764 h 764"/>
                <a:gd name="T2" fmla="*/ 0 w 764"/>
                <a:gd name="T3" fmla="*/ 0 h 764"/>
                <a:gd name="T4" fmla="*/ 764 w 764"/>
                <a:gd name="T5" fmla="*/ 0 h 764"/>
                <a:gd name="T6" fmla="*/ 0 60000 65536"/>
                <a:gd name="T7" fmla="*/ 0 60000 65536"/>
                <a:gd name="T8" fmla="*/ 0 60000 65536"/>
              </a:gdLst>
              <a:ahLst/>
              <a:cxnLst>
                <a:cxn ang="T6">
                  <a:pos x="T0" y="T1"/>
                </a:cxn>
                <a:cxn ang="T7">
                  <a:pos x="T2" y="T3"/>
                </a:cxn>
                <a:cxn ang="T8">
                  <a:pos x="T4" y="T5"/>
                </a:cxn>
              </a:cxnLst>
              <a:rect l="0" t="0" r="r" b="b"/>
              <a:pathLst>
                <a:path w="764" h="764">
                  <a:moveTo>
                    <a:pt x="0" y="764"/>
                  </a:moveTo>
                  <a:lnTo>
                    <a:pt x="0" y="0"/>
                  </a:lnTo>
                  <a:lnTo>
                    <a:pt x="764"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7158" name="Group 22"/>
          <p:cNvGrpSpPr>
            <a:grpSpLocks/>
          </p:cNvGrpSpPr>
          <p:nvPr/>
        </p:nvGrpSpPr>
        <p:grpSpPr bwMode="auto">
          <a:xfrm>
            <a:off x="312738" y="3729038"/>
            <a:ext cx="3230562" cy="2932112"/>
            <a:chOff x="197" y="2187"/>
            <a:chExt cx="2035" cy="1847"/>
          </a:xfrm>
        </p:grpSpPr>
        <p:sp>
          <p:nvSpPr>
            <p:cNvPr id="58385" name="Text Box 13"/>
            <p:cNvSpPr txBox="1">
              <a:spLocks noChangeArrowheads="1"/>
            </p:cNvSpPr>
            <p:nvPr/>
          </p:nvSpPr>
          <p:spPr bwMode="auto">
            <a:xfrm>
              <a:off x="197" y="2187"/>
              <a:ext cx="2035"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latin typeface="Courier New" panose="02070309020205020404" pitchFamily="49" charset="0"/>
                </a:rPr>
                <a:t>  A *  A</a:t>
              </a:r>
              <a:r>
                <a:rPr lang="en-US" altLang="en-US" sz="2400" baseline="30000">
                  <a:latin typeface="Courier New" panose="02070309020205020404" pitchFamily="49" charset="0"/>
                </a:rPr>
                <a:t>T</a:t>
              </a:r>
              <a:r>
                <a:rPr lang="en-US" altLang="en-US" sz="2400">
                  <a:latin typeface="Courier New" panose="02070309020205020404" pitchFamily="49" charset="0"/>
                </a:rPr>
                <a:t>   = P </a:t>
              </a:r>
            </a:p>
            <a:p>
              <a:pPr>
                <a:spcBef>
                  <a:spcPct val="0"/>
                </a:spcBef>
                <a:buFontTx/>
                <a:buNone/>
              </a:pPr>
              <a:r>
                <a:rPr lang="en-US" altLang="en-US" sz="2400">
                  <a:latin typeface="Courier New" panose="02070309020205020404" pitchFamily="49" charset="0"/>
                </a:rPr>
                <a:t>(6</a:t>
              </a:r>
              <a:r>
                <a:rPr lang="en-US" altLang="en-US" sz="1600">
                  <a:latin typeface="SAS Monospace" panose="020B0609020202020204" pitchFamily="49" charset="0"/>
                </a:rPr>
                <a:t>x</a:t>
              </a:r>
              <a:r>
                <a:rPr lang="en-US" altLang="en-US" sz="2400">
                  <a:latin typeface="Courier New" panose="02070309020205020404" pitchFamily="49" charset="0"/>
                </a:rPr>
                <a:t>5)(5</a:t>
              </a:r>
              <a:r>
                <a:rPr lang="en-US" altLang="en-US" sz="1600">
                  <a:latin typeface="SAS Monospace" panose="020B0609020202020204" pitchFamily="49" charset="0"/>
                </a:rPr>
                <a:t>x</a:t>
              </a:r>
              <a:r>
                <a:rPr lang="en-US" altLang="en-US" sz="2400">
                  <a:latin typeface="Courier New" panose="02070309020205020404" pitchFamily="49" charset="0"/>
                </a:rPr>
                <a:t>6)	  (6</a:t>
              </a:r>
              <a:r>
                <a:rPr lang="en-US" altLang="en-US" sz="1600">
                  <a:latin typeface="SAS Monospace" panose="020B0609020202020204" pitchFamily="49" charset="0"/>
                </a:rPr>
                <a:t>x</a:t>
              </a:r>
              <a:r>
                <a:rPr lang="en-US" altLang="en-US" sz="2400">
                  <a:latin typeface="Courier New" panose="02070309020205020404" pitchFamily="49" charset="0"/>
                </a:rPr>
                <a:t>6)</a:t>
              </a:r>
            </a:p>
          </p:txBody>
        </p:sp>
        <p:sp>
          <p:nvSpPr>
            <p:cNvPr id="58386" name="Rectangle 16"/>
            <p:cNvSpPr>
              <a:spLocks noChangeArrowheads="1"/>
            </p:cNvSpPr>
            <p:nvPr/>
          </p:nvSpPr>
          <p:spPr bwMode="auto">
            <a:xfrm>
              <a:off x="665" y="2744"/>
              <a:ext cx="1104" cy="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b="1">
                  <a:latin typeface="SAS Monospace" panose="020B0609020202020204" pitchFamily="49" charset="0"/>
                </a:rPr>
                <a:t>P</a:t>
              </a:r>
            </a:p>
            <a:p>
              <a:pPr algn="ctr">
                <a:spcBef>
                  <a:spcPct val="0"/>
                </a:spcBef>
                <a:buFontTx/>
                <a:buNone/>
              </a:pPr>
              <a:r>
                <a:rPr lang="en-US" altLang="en-US" sz="1600" b="1">
                  <a:latin typeface="SAS Monospace" panose="020B0609020202020204" pitchFamily="49" charset="0"/>
                </a:rPr>
                <a:t>  A B C D E F</a:t>
              </a:r>
            </a:p>
            <a:p>
              <a:pPr algn="ctr">
                <a:spcBef>
                  <a:spcPct val="0"/>
                </a:spcBef>
                <a:buFontTx/>
                <a:buNone/>
              </a:pPr>
              <a:r>
                <a:rPr lang="en-US" altLang="en-US" sz="1600" b="1">
                  <a:latin typeface="SAS Monospace" panose="020B0609020202020204" pitchFamily="49" charset="0"/>
                </a:rPr>
                <a:t>A 1 0 0 1 0 0</a:t>
              </a:r>
            </a:p>
            <a:p>
              <a:pPr algn="ctr">
                <a:spcBef>
                  <a:spcPct val="0"/>
                </a:spcBef>
                <a:buFontTx/>
                <a:buNone/>
              </a:pPr>
              <a:r>
                <a:rPr lang="en-US" altLang="en-US" sz="1600" b="1">
                  <a:latin typeface="SAS Monospace" panose="020B0609020202020204" pitchFamily="49" charset="0"/>
                </a:rPr>
                <a:t>B 0 1 1 0 0 0</a:t>
              </a:r>
            </a:p>
            <a:p>
              <a:pPr algn="ctr">
                <a:spcBef>
                  <a:spcPct val="0"/>
                </a:spcBef>
                <a:buFontTx/>
                <a:buNone/>
              </a:pPr>
              <a:r>
                <a:rPr lang="en-US" altLang="en-US" sz="1600" b="1">
                  <a:latin typeface="SAS Monospace" panose="020B0609020202020204" pitchFamily="49" charset="0"/>
                </a:rPr>
                <a:t>C 0 1 2 1 0 0</a:t>
              </a:r>
            </a:p>
            <a:p>
              <a:pPr algn="ctr">
                <a:spcBef>
                  <a:spcPct val="0"/>
                </a:spcBef>
                <a:buFontTx/>
                <a:buNone/>
              </a:pPr>
              <a:r>
                <a:rPr lang="en-US" altLang="en-US" sz="1600" b="1">
                  <a:latin typeface="SAS Monospace" panose="020B0609020202020204" pitchFamily="49" charset="0"/>
                </a:rPr>
                <a:t>D 1 0 1 4 1 2</a:t>
              </a:r>
            </a:p>
            <a:p>
              <a:pPr algn="ctr">
                <a:spcBef>
                  <a:spcPct val="0"/>
                </a:spcBef>
                <a:buFontTx/>
                <a:buNone/>
              </a:pPr>
              <a:r>
                <a:rPr lang="en-US" altLang="en-US" sz="1600" b="1">
                  <a:latin typeface="SAS Monospace" panose="020B0609020202020204" pitchFamily="49" charset="0"/>
                </a:rPr>
                <a:t>E 0 0 0 1 1 1</a:t>
              </a:r>
            </a:p>
            <a:p>
              <a:pPr algn="ctr">
                <a:spcBef>
                  <a:spcPct val="0"/>
                </a:spcBef>
                <a:buFontTx/>
                <a:buNone/>
              </a:pPr>
              <a:r>
                <a:rPr lang="en-US" altLang="en-US" sz="1600" b="1">
                  <a:latin typeface="SAS Monospace" panose="020B0609020202020204" pitchFamily="49" charset="0"/>
                </a:rPr>
                <a:t>F 0 0 0 2 1 2</a:t>
              </a:r>
            </a:p>
          </p:txBody>
        </p:sp>
        <p:sp>
          <p:nvSpPr>
            <p:cNvPr id="58387" name="Freeform 19"/>
            <p:cNvSpPr>
              <a:spLocks/>
            </p:cNvSpPr>
            <p:nvPr/>
          </p:nvSpPr>
          <p:spPr bwMode="auto">
            <a:xfrm>
              <a:off x="828" y="3055"/>
              <a:ext cx="912" cy="912"/>
            </a:xfrm>
            <a:custGeom>
              <a:avLst/>
              <a:gdLst>
                <a:gd name="T0" fmla="*/ 0 w 764"/>
                <a:gd name="T1" fmla="*/ 10889 h 764"/>
                <a:gd name="T2" fmla="*/ 0 w 764"/>
                <a:gd name="T3" fmla="*/ 0 h 764"/>
                <a:gd name="T4" fmla="*/ 10889 w 764"/>
                <a:gd name="T5" fmla="*/ 0 h 764"/>
                <a:gd name="T6" fmla="*/ 0 60000 65536"/>
                <a:gd name="T7" fmla="*/ 0 60000 65536"/>
                <a:gd name="T8" fmla="*/ 0 60000 65536"/>
              </a:gdLst>
              <a:ahLst/>
              <a:cxnLst>
                <a:cxn ang="T6">
                  <a:pos x="T0" y="T1"/>
                </a:cxn>
                <a:cxn ang="T7">
                  <a:pos x="T2" y="T3"/>
                </a:cxn>
                <a:cxn ang="T8">
                  <a:pos x="T4" y="T5"/>
                </a:cxn>
              </a:cxnLst>
              <a:rect l="0" t="0" r="r" b="b"/>
              <a:pathLst>
                <a:path w="764" h="764">
                  <a:moveTo>
                    <a:pt x="0" y="764"/>
                  </a:moveTo>
                  <a:lnTo>
                    <a:pt x="0" y="0"/>
                  </a:lnTo>
                  <a:lnTo>
                    <a:pt x="764"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8381" name="Freeform 21"/>
          <p:cNvSpPr>
            <a:spLocks/>
          </p:cNvSpPr>
          <p:nvPr/>
        </p:nvSpPr>
        <p:spPr bwMode="auto">
          <a:xfrm>
            <a:off x="5260975" y="1270000"/>
            <a:ext cx="1387475" cy="1182688"/>
          </a:xfrm>
          <a:custGeom>
            <a:avLst/>
            <a:gdLst>
              <a:gd name="T0" fmla="*/ 0 w 874"/>
              <a:gd name="T1" fmla="*/ 2147483647 h 745"/>
              <a:gd name="T2" fmla="*/ 0 w 874"/>
              <a:gd name="T3" fmla="*/ 0 h 745"/>
              <a:gd name="T4" fmla="*/ 2147483647 w 874"/>
              <a:gd name="T5" fmla="*/ 0 h 745"/>
              <a:gd name="T6" fmla="*/ 0 60000 65536"/>
              <a:gd name="T7" fmla="*/ 0 60000 65536"/>
              <a:gd name="T8" fmla="*/ 0 60000 65536"/>
            </a:gdLst>
            <a:ahLst/>
            <a:cxnLst>
              <a:cxn ang="T6">
                <a:pos x="T0" y="T1"/>
              </a:cxn>
              <a:cxn ang="T7">
                <a:pos x="T2" y="T3"/>
              </a:cxn>
              <a:cxn ang="T8">
                <a:pos x="T4" y="T5"/>
              </a:cxn>
            </a:cxnLst>
            <a:rect l="0" t="0" r="r" b="b"/>
            <a:pathLst>
              <a:path w="874" h="745">
                <a:moveTo>
                  <a:pt x="0" y="745"/>
                </a:moveTo>
                <a:lnTo>
                  <a:pt x="0" y="0"/>
                </a:lnTo>
                <a:lnTo>
                  <a:pt x="874"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82" name="Text Box 24"/>
          <p:cNvSpPr txBox="1">
            <a:spLocks noChangeArrowheads="1"/>
          </p:cNvSpPr>
          <p:nvPr/>
        </p:nvSpPr>
        <p:spPr bwMode="auto">
          <a:xfrm>
            <a:off x="971550" y="3298825"/>
            <a:ext cx="1522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P  = A(A</a:t>
            </a:r>
            <a:r>
              <a:rPr lang="en-US" altLang="en-US" sz="2400" baseline="30000"/>
              <a:t>T</a:t>
            </a:r>
            <a:r>
              <a:rPr lang="en-US" altLang="en-US" sz="2400"/>
              <a:t>)</a:t>
            </a:r>
          </a:p>
        </p:txBody>
      </p:sp>
      <p:sp>
        <p:nvSpPr>
          <p:cNvPr id="58383" name="Text Box 52"/>
          <p:cNvSpPr txBox="1">
            <a:spLocks noChangeArrowheads="1"/>
          </p:cNvSpPr>
          <p:nvPr/>
        </p:nvSpPr>
        <p:spPr bwMode="auto">
          <a:xfrm>
            <a:off x="250825" y="633413"/>
            <a:ext cx="2424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a:t>Basic Data Structures</a:t>
            </a:r>
          </a:p>
        </p:txBody>
      </p:sp>
      <p:sp>
        <p:nvSpPr>
          <p:cNvPr id="58384" name="Text Box 53"/>
          <p:cNvSpPr txBox="1">
            <a:spLocks noChangeArrowheads="1"/>
          </p:cNvSpPr>
          <p:nvPr/>
        </p:nvSpPr>
        <p:spPr bwMode="auto">
          <a:xfrm>
            <a:off x="250825" y="290513"/>
            <a:ext cx="2312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a:t>Social Network Data</a:t>
            </a:r>
          </a:p>
        </p:txBody>
      </p:sp>
    </p:spTree>
    <p:extLst>
      <p:ext uri="{BB962C8B-B14F-4D97-AF65-F5344CB8AC3E}">
        <p14:creationId xmlns:p14="http://schemas.microsoft.com/office/powerpoint/2010/main" val="1526542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71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7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2"/>
          <p:cNvSpPr txBox="1">
            <a:spLocks noChangeArrowheads="1"/>
          </p:cNvSpPr>
          <p:nvPr/>
        </p:nvSpPr>
        <p:spPr bwMode="auto">
          <a:xfrm>
            <a:off x="250825" y="633413"/>
            <a:ext cx="11673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dirty="0" smtClean="0"/>
              <a:t>Overview</a:t>
            </a:r>
            <a:endParaRPr lang="en-US" altLang="en-US" sz="2000" i="1" dirty="0"/>
          </a:p>
        </p:txBody>
      </p:sp>
      <p:sp>
        <p:nvSpPr>
          <p:cNvPr id="3" name="Text Box 53"/>
          <p:cNvSpPr txBox="1">
            <a:spLocks noChangeArrowheads="1"/>
          </p:cNvSpPr>
          <p:nvPr/>
        </p:nvSpPr>
        <p:spPr bwMode="auto">
          <a:xfrm>
            <a:off x="250825" y="290513"/>
            <a:ext cx="1843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smtClean="0"/>
              <a:t>SN&amp;H Program</a:t>
            </a:r>
            <a:endParaRPr lang="en-US" altLang="en-US" sz="2000" dirty="0"/>
          </a:p>
        </p:txBody>
      </p:sp>
      <p:pic>
        <p:nvPicPr>
          <p:cNvPr id="5" name="Picture 4"/>
          <p:cNvPicPr>
            <a:picLocks noChangeAspect="1"/>
          </p:cNvPicPr>
          <p:nvPr/>
        </p:nvPicPr>
        <p:blipFill rotWithShape="1">
          <a:blip r:embed="rId2"/>
          <a:srcRect l="16250" t="32389" r="16861" b="14835"/>
          <a:stretch/>
        </p:blipFill>
        <p:spPr>
          <a:xfrm>
            <a:off x="552893" y="1190846"/>
            <a:ext cx="8155173" cy="4986670"/>
          </a:xfrm>
          <a:prstGeom prst="rect">
            <a:avLst/>
          </a:prstGeom>
        </p:spPr>
      </p:pic>
    </p:spTree>
    <p:extLst>
      <p:ext uri="{BB962C8B-B14F-4D97-AF65-F5344CB8AC3E}">
        <p14:creationId xmlns:p14="http://schemas.microsoft.com/office/powerpoint/2010/main" val="10800919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44" y="1571893"/>
            <a:ext cx="3296453" cy="4169687"/>
          </a:xfrm>
          <a:prstGeom prst="rect">
            <a:avLst/>
          </a:prstGeom>
        </p:spPr>
      </p:pic>
      <p:pic>
        <p:nvPicPr>
          <p:cNvPr id="5" name="Picture 4"/>
          <p:cNvPicPr>
            <a:picLocks noChangeAspect="1"/>
          </p:cNvPicPr>
          <p:nvPr/>
        </p:nvPicPr>
        <p:blipFill rotWithShape="1">
          <a:blip r:embed="rId3"/>
          <a:srcRect l="16250" t="32389" r="16861" b="14835"/>
          <a:stretch/>
        </p:blipFill>
        <p:spPr>
          <a:xfrm>
            <a:off x="4074257" y="1531088"/>
            <a:ext cx="4761399" cy="4210493"/>
          </a:xfrm>
          <a:prstGeom prst="rect">
            <a:avLst/>
          </a:prstGeom>
        </p:spPr>
      </p:pic>
      <p:sp>
        <p:nvSpPr>
          <p:cNvPr id="4" name="Rectangle 3"/>
          <p:cNvSpPr/>
          <p:nvPr/>
        </p:nvSpPr>
        <p:spPr>
          <a:xfrm>
            <a:off x="1597669" y="1605516"/>
            <a:ext cx="1209326" cy="41467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46158" y="2020186"/>
            <a:ext cx="680484" cy="2392326"/>
          </a:xfrm>
          <a:prstGeom prst="rect">
            <a:avLst/>
          </a:prstGeom>
          <a:solidFill>
            <a:srgbClr val="C0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52"/>
          <p:cNvSpPr txBox="1">
            <a:spLocks noChangeArrowheads="1"/>
          </p:cNvSpPr>
          <p:nvPr/>
        </p:nvSpPr>
        <p:spPr bwMode="auto">
          <a:xfrm>
            <a:off x="250825" y="633413"/>
            <a:ext cx="11673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dirty="0" smtClean="0"/>
              <a:t>Overview</a:t>
            </a:r>
            <a:endParaRPr lang="en-US" altLang="en-US" sz="2000" i="1" dirty="0"/>
          </a:p>
        </p:txBody>
      </p:sp>
      <p:sp>
        <p:nvSpPr>
          <p:cNvPr id="10" name="Text Box 53"/>
          <p:cNvSpPr txBox="1">
            <a:spLocks noChangeArrowheads="1"/>
          </p:cNvSpPr>
          <p:nvPr/>
        </p:nvSpPr>
        <p:spPr bwMode="auto">
          <a:xfrm>
            <a:off x="250825" y="290513"/>
            <a:ext cx="1843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smtClean="0"/>
              <a:t>SN&amp;H Program</a:t>
            </a:r>
            <a:endParaRPr lang="en-US" altLang="en-US" sz="2000" dirty="0"/>
          </a:p>
        </p:txBody>
      </p:sp>
    </p:spTree>
    <p:extLst>
      <p:ext uri="{BB962C8B-B14F-4D97-AF65-F5344CB8AC3E}">
        <p14:creationId xmlns:p14="http://schemas.microsoft.com/office/powerpoint/2010/main" val="33152368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44" y="1571893"/>
            <a:ext cx="3296453" cy="4169687"/>
          </a:xfrm>
          <a:prstGeom prst="rect">
            <a:avLst/>
          </a:prstGeom>
        </p:spPr>
      </p:pic>
      <p:pic>
        <p:nvPicPr>
          <p:cNvPr id="5" name="Picture 4"/>
          <p:cNvPicPr>
            <a:picLocks noChangeAspect="1"/>
          </p:cNvPicPr>
          <p:nvPr/>
        </p:nvPicPr>
        <p:blipFill rotWithShape="1">
          <a:blip r:embed="rId3"/>
          <a:srcRect l="16250" t="32389" r="16861" b="14835"/>
          <a:stretch/>
        </p:blipFill>
        <p:spPr>
          <a:xfrm>
            <a:off x="4074257" y="1531088"/>
            <a:ext cx="4761399" cy="4210493"/>
          </a:xfrm>
          <a:prstGeom prst="rect">
            <a:avLst/>
          </a:prstGeom>
        </p:spPr>
      </p:pic>
      <p:sp>
        <p:nvSpPr>
          <p:cNvPr id="4" name="Rectangle 3"/>
          <p:cNvSpPr/>
          <p:nvPr/>
        </p:nvSpPr>
        <p:spPr>
          <a:xfrm>
            <a:off x="3062177" y="2232838"/>
            <a:ext cx="887820" cy="3189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V="1">
            <a:off x="5146158" y="4412511"/>
            <a:ext cx="680484" cy="1244009"/>
          </a:xfrm>
          <a:prstGeom prst="rect">
            <a:avLst/>
          </a:prstGeom>
          <a:solidFill>
            <a:srgbClr val="C0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52"/>
          <p:cNvSpPr txBox="1">
            <a:spLocks noChangeArrowheads="1"/>
          </p:cNvSpPr>
          <p:nvPr/>
        </p:nvSpPr>
        <p:spPr bwMode="auto">
          <a:xfrm>
            <a:off x="250825" y="633413"/>
            <a:ext cx="11673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i="1" dirty="0" smtClean="0"/>
              <a:t>Overview</a:t>
            </a:r>
            <a:endParaRPr lang="en-US" altLang="en-US" sz="2000" i="1" dirty="0"/>
          </a:p>
        </p:txBody>
      </p:sp>
      <p:sp>
        <p:nvSpPr>
          <p:cNvPr id="11" name="Text Box 53"/>
          <p:cNvSpPr txBox="1">
            <a:spLocks noChangeArrowheads="1"/>
          </p:cNvSpPr>
          <p:nvPr/>
        </p:nvSpPr>
        <p:spPr bwMode="auto">
          <a:xfrm>
            <a:off x="250825" y="290513"/>
            <a:ext cx="1843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smtClean="0"/>
              <a:t>SN&amp;H Program</a:t>
            </a:r>
            <a:endParaRPr lang="en-US" altLang="en-US" sz="2000" dirty="0"/>
          </a:p>
        </p:txBody>
      </p:sp>
    </p:spTree>
    <p:extLst>
      <p:ext uri="{BB962C8B-B14F-4D97-AF65-F5344CB8AC3E}">
        <p14:creationId xmlns:p14="http://schemas.microsoft.com/office/powerpoint/2010/main" val="3918673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tan_shade">
  <a:themeElements>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tan_shade</Template>
  <TotalTime>1163</TotalTime>
  <Words>3628</Words>
  <Application>Microsoft Office PowerPoint</Application>
  <PresentationFormat>On-screen Show (4:3)</PresentationFormat>
  <Paragraphs>730</Paragraphs>
  <Slides>106</Slides>
  <Notes>8</Notes>
  <HiddenSlides>7</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16" baseType="lpstr">
      <vt:lpstr>Arial Unicode MS</vt:lpstr>
      <vt:lpstr>Arial</vt:lpstr>
      <vt:lpstr>Calibri</vt:lpstr>
      <vt:lpstr>Courier New</vt:lpstr>
      <vt:lpstr>SAS Monospace</vt:lpstr>
      <vt:lpstr>Symbol</vt:lpstr>
      <vt:lpstr>Times New Roman</vt:lpstr>
      <vt:lpstr>WP Greek Century</vt:lpstr>
      <vt:lpstr>tan_shade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Moody</dc:creator>
  <cp:lastModifiedBy>Dr James Moody, Ph.D.</cp:lastModifiedBy>
  <cp:revision>53</cp:revision>
  <dcterms:created xsi:type="dcterms:W3CDTF">2016-05-04T16:25:55Z</dcterms:created>
  <dcterms:modified xsi:type="dcterms:W3CDTF">2018-05-13T16:48:46Z</dcterms:modified>
</cp:coreProperties>
</file>